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73" r:id="rId2"/>
    <p:sldId id="257" r:id="rId3"/>
    <p:sldId id="258" r:id="rId4"/>
    <p:sldId id="278" r:id="rId5"/>
    <p:sldId id="259" r:id="rId6"/>
    <p:sldId id="279" r:id="rId7"/>
    <p:sldId id="280" r:id="rId8"/>
    <p:sldId id="266" r:id="rId9"/>
    <p:sldId id="281" r:id="rId10"/>
    <p:sldId id="287" r:id="rId11"/>
    <p:sldId id="297" r:id="rId12"/>
    <p:sldId id="291" r:id="rId13"/>
    <p:sldId id="292" r:id="rId14"/>
    <p:sldId id="312" r:id="rId15"/>
    <p:sldId id="311" r:id="rId16"/>
    <p:sldId id="288" r:id="rId17"/>
    <p:sldId id="306" r:id="rId18"/>
    <p:sldId id="289" r:id="rId19"/>
    <p:sldId id="313" r:id="rId20"/>
    <p:sldId id="314" r:id="rId21"/>
    <p:sldId id="282" r:id="rId22"/>
    <p:sldId id="286" r:id="rId23"/>
    <p:sldId id="310" r:id="rId24"/>
    <p:sldId id="307" r:id="rId25"/>
    <p:sldId id="316" r:id="rId26"/>
    <p:sldId id="315" r:id="rId27"/>
    <p:sldId id="308" r:id="rId28"/>
    <p:sldId id="317" r:id="rId29"/>
    <p:sldId id="267" r:id="rId30"/>
    <p:sldId id="263" r:id="rId31"/>
    <p:sldId id="284" r:id="rId32"/>
    <p:sldId id="318" r:id="rId33"/>
    <p:sldId id="319" r:id="rId34"/>
    <p:sldId id="268" r:id="rId35"/>
    <p:sldId id="265" r:id="rId36"/>
    <p:sldId id="298" r:id="rId37"/>
    <p:sldId id="299" r:id="rId38"/>
    <p:sldId id="302" r:id="rId39"/>
    <p:sldId id="303" r:id="rId40"/>
    <p:sldId id="304" r:id="rId41"/>
    <p:sldId id="305" r:id="rId42"/>
    <p:sldId id="271" r:id="rId4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5"/>
      <p:bold r:id="rId46"/>
    </p:embeddedFont>
    <p:embeddedFont>
      <p:font typeface="HY견고딕" panose="02030600000101010101" pitchFamily="18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7A6300"/>
    <a:srgbClr val="FFDE53"/>
    <a:srgbClr val="FFFCEF"/>
    <a:srgbClr val="FFF7D5"/>
    <a:srgbClr val="FFE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195" autoAdjust="0"/>
    <p:restoredTop sz="91590" autoAdjust="0"/>
  </p:normalViewPr>
  <p:slideViewPr>
    <p:cSldViewPr>
      <p:cViewPr varScale="1">
        <p:scale>
          <a:sx n="106" d="100"/>
          <a:sy n="106" d="100"/>
        </p:scale>
        <p:origin x="-176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FAAEA3-8C58-4170-B557-F7BBC19FC8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D43ECBB-1A60-497C-8B92-3BA120625788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en-US" sz="1800" b="1" dirty="0" smtClean="0"/>
            <a:t>(</a:t>
          </a:r>
          <a:r>
            <a:rPr lang="en-US" sz="1800" b="1" dirty="0"/>
            <a:t>1) </a:t>
          </a:r>
          <a:r>
            <a:rPr lang="en-US" sz="1800" b="1" dirty="0" smtClean="0"/>
            <a:t> </a:t>
          </a:r>
          <a:r>
            <a:rPr lang="ko-KR" altLang="en-US" sz="1800" b="1" dirty="0" err="1" smtClean="0"/>
            <a:t>빅</a:t>
          </a:r>
          <a:r>
            <a:rPr lang="ko-KR" altLang="en-US" sz="1800" b="1" dirty="0" smtClean="0"/>
            <a:t> 데이터 이용</a:t>
          </a:r>
          <a:r>
            <a:rPr lang="en-US" altLang="ko-KR" sz="1800" b="1" dirty="0" smtClean="0"/>
            <a:t>, </a:t>
          </a:r>
          <a:r>
            <a:rPr lang="ko-KR" altLang="en-US" sz="1800" b="1" dirty="0" smtClean="0"/>
            <a:t>사람이 </a:t>
          </a:r>
          <a:r>
            <a:rPr lang="ko-KR" sz="1800" b="1" dirty="0" smtClean="0"/>
            <a:t>적은 </a:t>
          </a:r>
          <a:r>
            <a:rPr lang="ko-KR" sz="1800" b="1" dirty="0"/>
            <a:t>시간대에 </a:t>
          </a:r>
          <a:r>
            <a:rPr lang="ko-KR" sz="1800" b="1" dirty="0" smtClean="0"/>
            <a:t>기기를 슬립모드로 바꿔</a:t>
          </a:r>
          <a:r>
            <a:rPr lang="ko-KR" altLang="en-US" sz="1800" b="1" dirty="0" smtClean="0"/>
            <a:t>서 </a:t>
          </a:r>
          <a:r>
            <a:rPr lang="ko-KR" sz="1800" b="1" dirty="0" smtClean="0"/>
            <a:t>전력 </a:t>
          </a:r>
          <a:r>
            <a:rPr lang="ko-KR" sz="1800" b="1" dirty="0"/>
            <a:t>감소 </a:t>
          </a:r>
        </a:p>
      </dgm:t>
    </dgm:pt>
    <dgm:pt modelId="{DE3A7FD1-EBE7-4B1A-8839-83D3FF67EF66}" type="parTrans" cxnId="{30D29234-0BE8-45E2-B5D3-B21D44782CD6}">
      <dgm:prSet/>
      <dgm:spPr/>
      <dgm:t>
        <a:bodyPr/>
        <a:lstStyle/>
        <a:p>
          <a:pPr latinLnBrk="1"/>
          <a:endParaRPr lang="ko-KR" altLang="en-US"/>
        </a:p>
      </dgm:t>
    </dgm:pt>
    <dgm:pt modelId="{34E2CD93-1998-4458-A87B-07B7B015C463}" type="sibTrans" cxnId="{30D29234-0BE8-45E2-B5D3-B21D44782CD6}">
      <dgm:prSet/>
      <dgm:spPr/>
      <dgm:t>
        <a:bodyPr/>
        <a:lstStyle/>
        <a:p>
          <a:pPr latinLnBrk="1"/>
          <a:endParaRPr lang="ko-KR" altLang="en-US"/>
        </a:p>
      </dgm:t>
    </dgm:pt>
    <dgm:pt modelId="{7F2E2E14-FB0D-4AD0-A4C4-E0DEF82E67C1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en-US" sz="1800" b="1" dirty="0"/>
            <a:t>(2</a:t>
          </a:r>
          <a:r>
            <a:rPr lang="en-US" sz="1800" b="1" dirty="0" smtClean="0"/>
            <a:t>)  </a:t>
          </a:r>
          <a:r>
            <a:rPr lang="ko-KR" sz="1800" b="1" dirty="0"/>
            <a:t>감지 센서로 이용자가 접근 </a:t>
          </a:r>
          <a:r>
            <a:rPr lang="ko-KR" sz="1800" b="1" dirty="0" smtClean="0"/>
            <a:t> </a:t>
          </a:r>
          <a:r>
            <a:rPr lang="ko-KR" altLang="en-US" sz="1800" b="1" dirty="0" smtClean="0"/>
            <a:t>시</a:t>
          </a:r>
          <a:r>
            <a:rPr lang="en-US" sz="1800" b="1" dirty="0" smtClean="0"/>
            <a:t>, </a:t>
          </a:r>
          <a:r>
            <a:rPr lang="ko-KR" sz="1800" b="1" dirty="0" smtClean="0"/>
            <a:t>슬립모드</a:t>
          </a:r>
          <a:r>
            <a:rPr lang="en-US" altLang="ko-KR" sz="1800" b="1" dirty="0" smtClean="0"/>
            <a:t> </a:t>
          </a:r>
          <a:r>
            <a:rPr lang="ko-KR" altLang="en-US" sz="1800" b="1" dirty="0" smtClean="0"/>
            <a:t>해제</a:t>
          </a:r>
          <a:endParaRPr lang="ko-KR" sz="1800" b="1" dirty="0"/>
        </a:p>
      </dgm:t>
    </dgm:pt>
    <dgm:pt modelId="{FE8AED2B-2E8C-4A01-BACC-1E5461E81CF8}" type="parTrans" cxnId="{DED3F807-51DD-435F-ABEB-8ED98A2EAE27}">
      <dgm:prSet/>
      <dgm:spPr/>
      <dgm:t>
        <a:bodyPr/>
        <a:lstStyle/>
        <a:p>
          <a:pPr latinLnBrk="1"/>
          <a:endParaRPr lang="ko-KR" altLang="en-US"/>
        </a:p>
      </dgm:t>
    </dgm:pt>
    <dgm:pt modelId="{CA3979F4-B835-4BCB-BE2F-2AE8BB98798C}" type="sibTrans" cxnId="{DED3F807-51DD-435F-ABEB-8ED98A2EAE27}">
      <dgm:prSet/>
      <dgm:spPr/>
      <dgm:t>
        <a:bodyPr/>
        <a:lstStyle/>
        <a:p>
          <a:pPr latinLnBrk="1"/>
          <a:endParaRPr lang="ko-KR" altLang="en-US"/>
        </a:p>
      </dgm:t>
    </dgm:pt>
    <dgm:pt modelId="{9C27AA66-96DC-46DD-ABF2-76032E702D8E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en-US" sz="1800" b="1" dirty="0"/>
            <a:t>(3</a:t>
          </a:r>
          <a:r>
            <a:rPr lang="en-US" sz="1800" b="1" dirty="0" smtClean="0"/>
            <a:t>)  </a:t>
          </a:r>
          <a:r>
            <a:rPr lang="ko-KR" sz="1800" b="1" dirty="0" smtClean="0"/>
            <a:t>어플리케이션을 </a:t>
          </a:r>
          <a:r>
            <a:rPr lang="ko-KR" sz="1800" b="1" dirty="0"/>
            <a:t>이용하여 제품의 종류</a:t>
          </a:r>
          <a:r>
            <a:rPr lang="en-US" sz="1800" b="1" dirty="0"/>
            <a:t>, </a:t>
          </a:r>
          <a:r>
            <a:rPr lang="ko-KR" sz="1800" b="1" dirty="0"/>
            <a:t>수량</a:t>
          </a:r>
          <a:r>
            <a:rPr lang="en-US" sz="1800" b="1" dirty="0"/>
            <a:t>, </a:t>
          </a:r>
          <a:r>
            <a:rPr lang="ko-KR" sz="1800" b="1" dirty="0"/>
            <a:t>기기의 작동여부 확인 가능</a:t>
          </a:r>
        </a:p>
      </dgm:t>
    </dgm:pt>
    <dgm:pt modelId="{8087664D-985C-4F3B-82AF-FDEBDD827A71}" type="parTrans" cxnId="{4EEB3318-8436-4B7D-8B99-DB55A5E92E86}">
      <dgm:prSet/>
      <dgm:spPr/>
      <dgm:t>
        <a:bodyPr/>
        <a:lstStyle/>
        <a:p>
          <a:pPr latinLnBrk="1"/>
          <a:endParaRPr lang="ko-KR" altLang="en-US"/>
        </a:p>
      </dgm:t>
    </dgm:pt>
    <dgm:pt modelId="{1C5F5FF7-67DE-4321-9204-B33E8E80B27B}" type="sibTrans" cxnId="{4EEB3318-8436-4B7D-8B99-DB55A5E92E86}">
      <dgm:prSet/>
      <dgm:spPr/>
      <dgm:t>
        <a:bodyPr/>
        <a:lstStyle/>
        <a:p>
          <a:pPr latinLnBrk="1"/>
          <a:endParaRPr lang="ko-KR" altLang="en-US"/>
        </a:p>
      </dgm:t>
    </dgm:pt>
    <dgm:pt modelId="{C23A3E00-3B10-4D02-A3C1-4CE712B2F83A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en-US" sz="1800" b="1" dirty="0"/>
            <a:t>(6) </a:t>
          </a:r>
          <a:r>
            <a:rPr lang="en-US" sz="1800" b="1" dirty="0" smtClean="0"/>
            <a:t> </a:t>
          </a:r>
          <a:r>
            <a:rPr lang="ko-KR" sz="1800" b="1" dirty="0" smtClean="0"/>
            <a:t>기기의 </a:t>
          </a:r>
          <a:r>
            <a:rPr lang="ko-KR" sz="1800" b="1" dirty="0"/>
            <a:t>위치를 어플리케이션으로 서비스하여 이용자의 구매 용이</a:t>
          </a:r>
        </a:p>
      </dgm:t>
    </dgm:pt>
    <dgm:pt modelId="{60A28CED-7D1C-4043-8580-AF38BDBF4B9D}" type="parTrans" cxnId="{68E867CD-7115-48B3-83C4-1CC660B63A47}">
      <dgm:prSet/>
      <dgm:spPr/>
      <dgm:t>
        <a:bodyPr/>
        <a:lstStyle/>
        <a:p>
          <a:pPr latinLnBrk="1"/>
          <a:endParaRPr lang="ko-KR" altLang="en-US"/>
        </a:p>
      </dgm:t>
    </dgm:pt>
    <dgm:pt modelId="{7AF86D31-EC42-4A1A-BD7B-06FD834E2BA4}" type="sibTrans" cxnId="{68E867CD-7115-48B3-83C4-1CC660B63A47}">
      <dgm:prSet/>
      <dgm:spPr/>
      <dgm:t>
        <a:bodyPr/>
        <a:lstStyle/>
        <a:p>
          <a:pPr latinLnBrk="1"/>
          <a:endParaRPr lang="ko-KR" altLang="en-US"/>
        </a:p>
      </dgm:t>
    </dgm:pt>
    <dgm:pt modelId="{90F36E29-25A2-474F-86C2-143D031EF796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en-US" sz="1800" b="1" dirty="0"/>
            <a:t>(5) </a:t>
          </a:r>
          <a:r>
            <a:rPr lang="en-US" sz="1800" b="1" dirty="0" smtClean="0"/>
            <a:t> </a:t>
          </a:r>
          <a:r>
            <a:rPr lang="ko-KR" sz="1800" b="1" dirty="0" smtClean="0"/>
            <a:t>어플리케이션에서 </a:t>
          </a:r>
          <a:r>
            <a:rPr lang="ko-KR" sz="1800" b="1" dirty="0"/>
            <a:t>불편사항</a:t>
          </a:r>
          <a:r>
            <a:rPr lang="en-US" sz="1800" b="1" dirty="0"/>
            <a:t>, </a:t>
          </a:r>
          <a:r>
            <a:rPr lang="ko-KR" sz="1800" b="1" dirty="0"/>
            <a:t>건의사항을 기재할 수 있는 </a:t>
          </a:r>
          <a:r>
            <a:rPr lang="ko-KR" sz="1800" b="1" dirty="0" smtClean="0"/>
            <a:t>공간</a:t>
          </a:r>
          <a:r>
            <a:rPr lang="en-US" altLang="ko-KR" sz="1800" b="1" dirty="0" smtClean="0"/>
            <a:t> </a:t>
          </a:r>
          <a:r>
            <a:rPr lang="ko-KR" altLang="en-US" sz="1800" b="1" dirty="0" smtClean="0"/>
            <a:t>제공</a:t>
          </a:r>
          <a:endParaRPr lang="ko-KR" sz="1800" b="1" dirty="0"/>
        </a:p>
      </dgm:t>
    </dgm:pt>
    <dgm:pt modelId="{B1442E4A-EF13-4204-93A4-A063650C8831}" type="sibTrans" cxnId="{00F61232-FF3A-4E5E-9350-82ADD0545130}">
      <dgm:prSet/>
      <dgm:spPr/>
      <dgm:t>
        <a:bodyPr/>
        <a:lstStyle/>
        <a:p>
          <a:pPr latinLnBrk="1"/>
          <a:endParaRPr lang="ko-KR" altLang="en-US"/>
        </a:p>
      </dgm:t>
    </dgm:pt>
    <dgm:pt modelId="{D6A357C8-610D-4C75-9D5A-829297F27C85}" type="parTrans" cxnId="{00F61232-FF3A-4E5E-9350-82ADD0545130}">
      <dgm:prSet/>
      <dgm:spPr/>
      <dgm:t>
        <a:bodyPr/>
        <a:lstStyle/>
        <a:p>
          <a:pPr latinLnBrk="1"/>
          <a:endParaRPr lang="ko-KR" altLang="en-US"/>
        </a:p>
      </dgm:t>
    </dgm:pt>
    <dgm:pt modelId="{AA6ECA22-92F0-45FD-AE48-8508FA5C5E51}" type="pres">
      <dgm:prSet presAssocID="{AAFAAEA3-8C58-4170-B557-F7BBC19FC8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DE17A3-E17E-431E-B74D-2E4E4632E6F5}" type="pres">
      <dgm:prSet presAssocID="{2D43ECBB-1A60-497C-8B92-3BA120625788}" presName="parentText" presStyleLbl="node1" presStyleIdx="0" presStyleCnt="5" custLinFactNeighborX="474" custLinFactNeighborY="-8682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07DFA9-9282-450F-B71F-C77649DB66ED}" type="pres">
      <dgm:prSet presAssocID="{34E2CD93-1998-4458-A87B-07B7B015C463}" presName="spacer" presStyleCnt="0"/>
      <dgm:spPr/>
    </dgm:pt>
    <dgm:pt modelId="{FC5E5A5F-D40B-42A0-A8E0-4BD965D98831}" type="pres">
      <dgm:prSet presAssocID="{7F2E2E14-FB0D-4AD0-A4C4-E0DEF82E67C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04ADAC-0CB9-49E8-BD84-FCEDB91839F9}" type="pres">
      <dgm:prSet presAssocID="{CA3979F4-B835-4BCB-BE2F-2AE8BB98798C}" presName="spacer" presStyleCnt="0"/>
      <dgm:spPr/>
    </dgm:pt>
    <dgm:pt modelId="{37DCC39F-3F5A-43BB-81BC-8095EB904DDC}" type="pres">
      <dgm:prSet presAssocID="{9C27AA66-96DC-46DD-ABF2-76032E702D8E}" presName="parentText" presStyleLbl="node1" presStyleIdx="2" presStyleCnt="5" custLinFactNeighborX="-317" custLinFactNeighborY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73EA26-1B8C-4539-BA79-41D7F19F00C3}" type="pres">
      <dgm:prSet presAssocID="{1C5F5FF7-67DE-4321-9204-B33E8E80B27B}" presName="spacer" presStyleCnt="0"/>
      <dgm:spPr/>
    </dgm:pt>
    <dgm:pt modelId="{FB5E31C7-7909-4C3A-9F91-7E409A039366}" type="pres">
      <dgm:prSet presAssocID="{90F36E29-25A2-474F-86C2-143D031EF79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3D5A7F-C6FE-4F2E-936A-CD7961464BCC}" type="pres">
      <dgm:prSet presAssocID="{B1442E4A-EF13-4204-93A4-A063650C8831}" presName="spacer" presStyleCnt="0"/>
      <dgm:spPr/>
    </dgm:pt>
    <dgm:pt modelId="{1E7F1B2C-D4B2-45BC-9EDF-957B17B07BF9}" type="pres">
      <dgm:prSet presAssocID="{C23A3E00-3B10-4D02-A3C1-4CE712B2F83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8E867CD-7115-48B3-83C4-1CC660B63A47}" srcId="{AAFAAEA3-8C58-4170-B557-F7BBC19FC857}" destId="{C23A3E00-3B10-4D02-A3C1-4CE712B2F83A}" srcOrd="4" destOrd="0" parTransId="{60A28CED-7D1C-4043-8580-AF38BDBF4B9D}" sibTransId="{7AF86D31-EC42-4A1A-BD7B-06FD834E2BA4}"/>
    <dgm:cxn modelId="{4EEB3318-8436-4B7D-8B99-DB55A5E92E86}" srcId="{AAFAAEA3-8C58-4170-B557-F7BBC19FC857}" destId="{9C27AA66-96DC-46DD-ABF2-76032E702D8E}" srcOrd="2" destOrd="0" parTransId="{8087664D-985C-4F3B-82AF-FDEBDD827A71}" sibTransId="{1C5F5FF7-67DE-4321-9204-B33E8E80B27B}"/>
    <dgm:cxn modelId="{DED3F807-51DD-435F-ABEB-8ED98A2EAE27}" srcId="{AAFAAEA3-8C58-4170-B557-F7BBC19FC857}" destId="{7F2E2E14-FB0D-4AD0-A4C4-E0DEF82E67C1}" srcOrd="1" destOrd="0" parTransId="{FE8AED2B-2E8C-4A01-BACC-1E5461E81CF8}" sibTransId="{CA3979F4-B835-4BCB-BE2F-2AE8BB98798C}"/>
    <dgm:cxn modelId="{3E9606BF-645A-42D5-88B7-362F5467126C}" type="presOf" srcId="{2D43ECBB-1A60-497C-8B92-3BA120625788}" destId="{04DE17A3-E17E-431E-B74D-2E4E4632E6F5}" srcOrd="0" destOrd="0" presId="urn:microsoft.com/office/officeart/2005/8/layout/vList2"/>
    <dgm:cxn modelId="{00F61232-FF3A-4E5E-9350-82ADD0545130}" srcId="{AAFAAEA3-8C58-4170-B557-F7BBC19FC857}" destId="{90F36E29-25A2-474F-86C2-143D031EF796}" srcOrd="3" destOrd="0" parTransId="{D6A357C8-610D-4C75-9D5A-829297F27C85}" sibTransId="{B1442E4A-EF13-4204-93A4-A063650C8831}"/>
    <dgm:cxn modelId="{72DB809C-BD6A-4405-AC88-69E801F76004}" type="presOf" srcId="{7F2E2E14-FB0D-4AD0-A4C4-E0DEF82E67C1}" destId="{FC5E5A5F-D40B-42A0-A8E0-4BD965D98831}" srcOrd="0" destOrd="0" presId="urn:microsoft.com/office/officeart/2005/8/layout/vList2"/>
    <dgm:cxn modelId="{031A1F2F-D7DC-43CA-B3D3-0B53A3FA8BDF}" type="presOf" srcId="{9C27AA66-96DC-46DD-ABF2-76032E702D8E}" destId="{37DCC39F-3F5A-43BB-81BC-8095EB904DDC}" srcOrd="0" destOrd="0" presId="urn:microsoft.com/office/officeart/2005/8/layout/vList2"/>
    <dgm:cxn modelId="{BDF65CEE-657E-4518-9D40-9EFA91735416}" type="presOf" srcId="{90F36E29-25A2-474F-86C2-143D031EF796}" destId="{FB5E31C7-7909-4C3A-9F91-7E409A039366}" srcOrd="0" destOrd="0" presId="urn:microsoft.com/office/officeart/2005/8/layout/vList2"/>
    <dgm:cxn modelId="{30D29234-0BE8-45E2-B5D3-B21D44782CD6}" srcId="{AAFAAEA3-8C58-4170-B557-F7BBC19FC857}" destId="{2D43ECBB-1A60-497C-8B92-3BA120625788}" srcOrd="0" destOrd="0" parTransId="{DE3A7FD1-EBE7-4B1A-8839-83D3FF67EF66}" sibTransId="{34E2CD93-1998-4458-A87B-07B7B015C463}"/>
    <dgm:cxn modelId="{19824C2F-C1A8-4EF2-9885-BF25398001DD}" type="presOf" srcId="{C23A3E00-3B10-4D02-A3C1-4CE712B2F83A}" destId="{1E7F1B2C-D4B2-45BC-9EDF-957B17B07BF9}" srcOrd="0" destOrd="0" presId="urn:microsoft.com/office/officeart/2005/8/layout/vList2"/>
    <dgm:cxn modelId="{F3943C58-F113-433B-91B5-6D5A53CF12A4}" type="presOf" srcId="{AAFAAEA3-8C58-4170-B557-F7BBC19FC857}" destId="{AA6ECA22-92F0-45FD-AE48-8508FA5C5E51}" srcOrd="0" destOrd="0" presId="urn:microsoft.com/office/officeart/2005/8/layout/vList2"/>
    <dgm:cxn modelId="{A3289D90-EF38-4D8A-94F7-53D28E8D42FA}" type="presParOf" srcId="{AA6ECA22-92F0-45FD-AE48-8508FA5C5E51}" destId="{04DE17A3-E17E-431E-B74D-2E4E4632E6F5}" srcOrd="0" destOrd="0" presId="urn:microsoft.com/office/officeart/2005/8/layout/vList2"/>
    <dgm:cxn modelId="{4E3BF2DE-395B-4699-9E95-6D75B5CED51F}" type="presParOf" srcId="{AA6ECA22-92F0-45FD-AE48-8508FA5C5E51}" destId="{5F07DFA9-9282-450F-B71F-C77649DB66ED}" srcOrd="1" destOrd="0" presId="urn:microsoft.com/office/officeart/2005/8/layout/vList2"/>
    <dgm:cxn modelId="{91AD2001-376A-487A-9D89-D95696E1204D}" type="presParOf" srcId="{AA6ECA22-92F0-45FD-AE48-8508FA5C5E51}" destId="{FC5E5A5F-D40B-42A0-A8E0-4BD965D98831}" srcOrd="2" destOrd="0" presId="urn:microsoft.com/office/officeart/2005/8/layout/vList2"/>
    <dgm:cxn modelId="{754FEBB8-3C88-46E0-A848-64915C67683D}" type="presParOf" srcId="{AA6ECA22-92F0-45FD-AE48-8508FA5C5E51}" destId="{D604ADAC-0CB9-49E8-BD84-FCEDB91839F9}" srcOrd="3" destOrd="0" presId="urn:microsoft.com/office/officeart/2005/8/layout/vList2"/>
    <dgm:cxn modelId="{3A46B5B7-2789-4F3A-8C4E-7BC12CE4CB6D}" type="presParOf" srcId="{AA6ECA22-92F0-45FD-AE48-8508FA5C5E51}" destId="{37DCC39F-3F5A-43BB-81BC-8095EB904DDC}" srcOrd="4" destOrd="0" presId="urn:microsoft.com/office/officeart/2005/8/layout/vList2"/>
    <dgm:cxn modelId="{CD525E1E-AF50-44D6-A8EB-F129EE9435DA}" type="presParOf" srcId="{AA6ECA22-92F0-45FD-AE48-8508FA5C5E51}" destId="{9273EA26-1B8C-4539-BA79-41D7F19F00C3}" srcOrd="5" destOrd="0" presId="urn:microsoft.com/office/officeart/2005/8/layout/vList2"/>
    <dgm:cxn modelId="{63EBCFFE-4E41-4000-9021-2D90F4A8EFC6}" type="presParOf" srcId="{AA6ECA22-92F0-45FD-AE48-8508FA5C5E51}" destId="{FB5E31C7-7909-4C3A-9F91-7E409A039366}" srcOrd="6" destOrd="0" presId="urn:microsoft.com/office/officeart/2005/8/layout/vList2"/>
    <dgm:cxn modelId="{35C288C9-DEBE-4130-8FCF-FE19E787E29F}" type="presParOf" srcId="{AA6ECA22-92F0-45FD-AE48-8508FA5C5E51}" destId="{603D5A7F-C6FE-4F2E-936A-CD7961464BCC}" srcOrd="7" destOrd="0" presId="urn:microsoft.com/office/officeart/2005/8/layout/vList2"/>
    <dgm:cxn modelId="{6A01A530-6EFE-4C43-9EF9-5101768A6F92}" type="presParOf" srcId="{AA6ECA22-92F0-45FD-AE48-8508FA5C5E51}" destId="{1E7F1B2C-D4B2-45BC-9EDF-957B17B07BF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4981FF-2244-4DFE-AE32-44271493091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FCA455C-1836-4680-9B9A-586777BBE15C}">
      <dgm:prSet custT="1"/>
      <dgm:spPr/>
      <dgm:t>
        <a:bodyPr/>
        <a:lstStyle/>
        <a:p>
          <a:pPr latinLnBrk="1"/>
          <a:r>
            <a:rPr lang="en-US" sz="1600" b="1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-1</a:t>
          </a:r>
          <a:r>
            <a:rPr lang="ko-KR" sz="1600" b="1" dirty="0">
              <a:latin typeface="HY견고딕" panose="02030600000101010101" pitchFamily="18" charset="-127"/>
              <a:ea typeface="HY견고딕" panose="02030600000101010101" pitchFamily="18" charset="-127"/>
            </a:rPr>
            <a:t>학기</a:t>
          </a:r>
          <a:r>
            <a:rPr lang="en-US" sz="1600" b="1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-</a:t>
          </a:r>
        </a:p>
        <a:p>
          <a:pPr latinLnBrk="1"/>
          <a:r>
            <a:rPr lang="ko-KR" sz="1600" b="1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아두이노를 </a:t>
          </a:r>
          <a:r>
            <a:rPr lang="ko-KR" sz="1600" b="1" dirty="0">
              <a:latin typeface="HY견고딕" panose="02030600000101010101" pitchFamily="18" charset="-127"/>
              <a:ea typeface="HY견고딕" panose="02030600000101010101" pitchFamily="18" charset="-127"/>
            </a:rPr>
            <a:t>이용한 기본적인 시스템 구축</a:t>
          </a:r>
          <a:r>
            <a:rPr lang="en-US" sz="1600" b="1" dirty="0">
              <a:latin typeface="HY견고딕" panose="02030600000101010101" pitchFamily="18" charset="-127"/>
              <a:ea typeface="HY견고딕" panose="02030600000101010101" pitchFamily="18" charset="-127"/>
            </a:rPr>
            <a:t>, </a:t>
          </a:r>
          <a:r>
            <a:rPr lang="ko-KR" sz="1600" b="1" dirty="0">
              <a:latin typeface="HY견고딕" panose="02030600000101010101" pitchFamily="18" charset="-127"/>
              <a:ea typeface="HY견고딕" panose="02030600000101010101" pitchFamily="18" charset="-127"/>
            </a:rPr>
            <a:t>자판기관리 </a:t>
          </a:r>
          <a:r>
            <a:rPr lang="ko-KR" sz="1600" b="1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어플개발</a:t>
          </a:r>
          <a:endParaRPr lang="ko-KR" sz="1600" b="1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3543CD7D-DB26-4406-87B3-392FF0A4A135}" type="parTrans" cxnId="{FDC08F3B-CF78-4A75-83B4-74B6FA2449FD}">
      <dgm:prSet/>
      <dgm:spPr/>
      <dgm:t>
        <a:bodyPr/>
        <a:lstStyle/>
        <a:p>
          <a:pPr latinLnBrk="1"/>
          <a:endParaRPr lang="ko-KR" altLang="en-US"/>
        </a:p>
      </dgm:t>
    </dgm:pt>
    <dgm:pt modelId="{4ED31BBA-AE28-4E23-B051-57D461752919}" type="sibTrans" cxnId="{FDC08F3B-CF78-4A75-83B4-74B6FA2449FD}">
      <dgm:prSet/>
      <dgm:spPr/>
      <dgm:t>
        <a:bodyPr/>
        <a:lstStyle/>
        <a:p>
          <a:pPr latinLnBrk="1"/>
          <a:endParaRPr lang="ko-KR" altLang="en-US"/>
        </a:p>
      </dgm:t>
    </dgm:pt>
    <dgm:pt modelId="{5F7440D7-490C-4EBA-BED1-956701FDBD29}">
      <dgm:prSet custT="1"/>
      <dgm:spPr/>
      <dgm:t>
        <a:bodyPr/>
        <a:lstStyle/>
        <a:p>
          <a:pPr latinLnBrk="1"/>
          <a:r>
            <a:rPr lang="en-US" sz="1600" b="1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-2</a:t>
          </a:r>
          <a:r>
            <a:rPr lang="ko-KR" sz="1600" b="1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학기</a:t>
          </a:r>
          <a:r>
            <a:rPr lang="en-US" altLang="ko-KR" sz="1600" b="1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-</a:t>
          </a:r>
        </a:p>
        <a:p>
          <a:pPr latinLnBrk="1"/>
          <a:r>
            <a:rPr lang="ko-KR" sz="1600" b="1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실시간 </a:t>
          </a:r>
          <a:r>
            <a:rPr lang="ko-KR" sz="1600" b="1" dirty="0">
              <a:latin typeface="HY견고딕" panose="02030600000101010101" pitchFamily="18" charset="-127"/>
              <a:ea typeface="HY견고딕" panose="02030600000101010101" pitchFamily="18" charset="-127"/>
            </a:rPr>
            <a:t>상황인지</a:t>
          </a:r>
          <a:r>
            <a:rPr lang="en-US" sz="1600" b="1" dirty="0">
              <a:latin typeface="HY견고딕" panose="02030600000101010101" pitchFamily="18" charset="-127"/>
              <a:ea typeface="HY견고딕" panose="02030600000101010101" pitchFamily="18" charset="-127"/>
            </a:rPr>
            <a:t>,</a:t>
          </a:r>
          <a:r>
            <a:rPr lang="ko-KR" sz="1600" b="1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빅</a:t>
          </a:r>
          <a:r>
            <a:rPr lang="en-US" altLang="ko-KR" sz="1600" b="1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 </a:t>
          </a:r>
          <a:r>
            <a:rPr lang="ko-KR" sz="1600" b="1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데이터를 </a:t>
          </a:r>
          <a:r>
            <a:rPr lang="ko-KR" sz="1600" b="1" dirty="0">
              <a:latin typeface="HY견고딕" panose="02030600000101010101" pitchFamily="18" charset="-127"/>
              <a:ea typeface="HY견고딕" panose="02030600000101010101" pitchFamily="18" charset="-127"/>
            </a:rPr>
            <a:t>이용하여 스마트한 자판기시스템 구축</a:t>
          </a:r>
          <a:r>
            <a:rPr lang="en-US" sz="1600" b="1" dirty="0">
              <a:latin typeface="HY견고딕" panose="02030600000101010101" pitchFamily="18" charset="-127"/>
              <a:ea typeface="HY견고딕" panose="02030600000101010101" pitchFamily="18" charset="-127"/>
            </a:rPr>
            <a:t>, </a:t>
          </a:r>
          <a:r>
            <a:rPr lang="ko-KR" sz="1600" b="1" dirty="0">
              <a:latin typeface="HY견고딕" panose="02030600000101010101" pitchFamily="18" charset="-127"/>
              <a:ea typeface="HY견고딕" panose="02030600000101010101" pitchFamily="18" charset="-127"/>
            </a:rPr>
            <a:t>어플연동</a:t>
          </a:r>
        </a:p>
      </dgm:t>
    </dgm:pt>
    <dgm:pt modelId="{4D1D195E-87C6-45DA-90B1-BC44234901B2}" type="parTrans" cxnId="{F4941E85-2F2B-473D-82C2-B50EAA32E739}">
      <dgm:prSet/>
      <dgm:spPr/>
      <dgm:t>
        <a:bodyPr/>
        <a:lstStyle/>
        <a:p>
          <a:pPr latinLnBrk="1"/>
          <a:endParaRPr lang="ko-KR" altLang="en-US"/>
        </a:p>
      </dgm:t>
    </dgm:pt>
    <dgm:pt modelId="{72BF4A1C-2A01-4FC0-96C3-C3E366C4232C}" type="sibTrans" cxnId="{F4941E85-2F2B-473D-82C2-B50EAA32E739}">
      <dgm:prSet/>
      <dgm:spPr/>
      <dgm:t>
        <a:bodyPr/>
        <a:lstStyle/>
        <a:p>
          <a:pPr latinLnBrk="1"/>
          <a:endParaRPr lang="ko-KR" altLang="en-US"/>
        </a:p>
      </dgm:t>
    </dgm:pt>
    <dgm:pt modelId="{C6C176FA-0031-4488-A73F-A88D4FE90D99}" type="pres">
      <dgm:prSet presAssocID="{194981FF-2244-4DFE-AE32-44271493091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7B5166-8915-4D37-9078-DDE9F0A969CF}" type="pres">
      <dgm:prSet presAssocID="{194981FF-2244-4DFE-AE32-44271493091C}" presName="arrow" presStyleLbl="bgShp" presStyleIdx="0" presStyleCnt="1"/>
      <dgm:spPr/>
    </dgm:pt>
    <dgm:pt modelId="{DAC0C040-D812-4293-8844-5B585F6282DD}" type="pres">
      <dgm:prSet presAssocID="{194981FF-2244-4DFE-AE32-44271493091C}" presName="points" presStyleCnt="0"/>
      <dgm:spPr/>
    </dgm:pt>
    <dgm:pt modelId="{7B51715B-7D36-4AF9-A445-E10D2CE52D50}" type="pres">
      <dgm:prSet presAssocID="{AFCA455C-1836-4680-9B9A-586777BBE15C}" presName="compositeA" presStyleCnt="0"/>
      <dgm:spPr/>
    </dgm:pt>
    <dgm:pt modelId="{2541A158-E2A6-49FF-A6B4-67D0FAE95B86}" type="pres">
      <dgm:prSet presAssocID="{AFCA455C-1836-4680-9B9A-586777BBE15C}" presName="textA" presStyleLbl="revTx" presStyleIdx="0" presStyleCnt="2" custScaleX="12322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B98C67-D093-422E-97DA-89799D76A606}" type="pres">
      <dgm:prSet presAssocID="{AFCA455C-1836-4680-9B9A-586777BBE15C}" presName="circleA" presStyleLbl="node1" presStyleIdx="0" presStyleCnt="2"/>
      <dgm:spPr/>
    </dgm:pt>
    <dgm:pt modelId="{024F9C89-ED33-4E08-A1E7-7B7A394C497F}" type="pres">
      <dgm:prSet presAssocID="{AFCA455C-1836-4680-9B9A-586777BBE15C}" presName="spaceA" presStyleCnt="0"/>
      <dgm:spPr/>
    </dgm:pt>
    <dgm:pt modelId="{8A80FC09-F2B3-43A6-8ACC-A0D5FDF23110}" type="pres">
      <dgm:prSet presAssocID="{4ED31BBA-AE28-4E23-B051-57D461752919}" presName="space" presStyleCnt="0"/>
      <dgm:spPr/>
    </dgm:pt>
    <dgm:pt modelId="{7E08900F-208F-4F07-9EB2-114CE398E8B1}" type="pres">
      <dgm:prSet presAssocID="{5F7440D7-490C-4EBA-BED1-956701FDBD29}" presName="compositeB" presStyleCnt="0"/>
      <dgm:spPr/>
    </dgm:pt>
    <dgm:pt modelId="{B9C875F5-F80D-4D17-A03D-D685A0539E7C}" type="pres">
      <dgm:prSet presAssocID="{5F7440D7-490C-4EBA-BED1-956701FDBD29}" presName="textB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952143-3757-4740-B0F7-9AFC5EB3D5E3}" type="pres">
      <dgm:prSet presAssocID="{5F7440D7-490C-4EBA-BED1-956701FDBD29}" presName="circleB" presStyleLbl="node1" presStyleIdx="1" presStyleCnt="2"/>
      <dgm:spPr/>
    </dgm:pt>
    <dgm:pt modelId="{A509C948-6EDD-4F44-885D-5395F7723E83}" type="pres">
      <dgm:prSet presAssocID="{5F7440D7-490C-4EBA-BED1-956701FDBD29}" presName="spaceB" presStyleCnt="0"/>
      <dgm:spPr/>
    </dgm:pt>
  </dgm:ptLst>
  <dgm:cxnLst>
    <dgm:cxn modelId="{F4941E85-2F2B-473D-82C2-B50EAA32E739}" srcId="{194981FF-2244-4DFE-AE32-44271493091C}" destId="{5F7440D7-490C-4EBA-BED1-956701FDBD29}" srcOrd="1" destOrd="0" parTransId="{4D1D195E-87C6-45DA-90B1-BC44234901B2}" sibTransId="{72BF4A1C-2A01-4FC0-96C3-C3E366C4232C}"/>
    <dgm:cxn modelId="{A9C6ADDE-C56E-4196-A5EB-7725F415E490}" type="presOf" srcId="{194981FF-2244-4DFE-AE32-44271493091C}" destId="{C6C176FA-0031-4488-A73F-A88D4FE90D99}" srcOrd="0" destOrd="0" presId="urn:microsoft.com/office/officeart/2005/8/layout/hProcess11"/>
    <dgm:cxn modelId="{6D999028-F79C-4198-88F4-E1E3B209D097}" type="presOf" srcId="{AFCA455C-1836-4680-9B9A-586777BBE15C}" destId="{2541A158-E2A6-49FF-A6B4-67D0FAE95B86}" srcOrd="0" destOrd="0" presId="urn:microsoft.com/office/officeart/2005/8/layout/hProcess11"/>
    <dgm:cxn modelId="{FDC08F3B-CF78-4A75-83B4-74B6FA2449FD}" srcId="{194981FF-2244-4DFE-AE32-44271493091C}" destId="{AFCA455C-1836-4680-9B9A-586777BBE15C}" srcOrd="0" destOrd="0" parTransId="{3543CD7D-DB26-4406-87B3-392FF0A4A135}" sibTransId="{4ED31BBA-AE28-4E23-B051-57D461752919}"/>
    <dgm:cxn modelId="{1743B5DC-FB39-4AD2-BEC6-D9F1DC606CE8}" type="presOf" srcId="{5F7440D7-490C-4EBA-BED1-956701FDBD29}" destId="{B9C875F5-F80D-4D17-A03D-D685A0539E7C}" srcOrd="0" destOrd="0" presId="urn:microsoft.com/office/officeart/2005/8/layout/hProcess11"/>
    <dgm:cxn modelId="{370E34FB-C55C-4645-8F33-46E8E2A2333B}" type="presParOf" srcId="{C6C176FA-0031-4488-A73F-A88D4FE90D99}" destId="{957B5166-8915-4D37-9078-DDE9F0A969CF}" srcOrd="0" destOrd="0" presId="urn:microsoft.com/office/officeart/2005/8/layout/hProcess11"/>
    <dgm:cxn modelId="{6DCEB4CD-E9F3-41D5-9B4A-DDF0AE766B75}" type="presParOf" srcId="{C6C176FA-0031-4488-A73F-A88D4FE90D99}" destId="{DAC0C040-D812-4293-8844-5B585F6282DD}" srcOrd="1" destOrd="0" presId="urn:microsoft.com/office/officeart/2005/8/layout/hProcess11"/>
    <dgm:cxn modelId="{F4539BE9-0244-46BC-B4D6-0C8791E24CD7}" type="presParOf" srcId="{DAC0C040-D812-4293-8844-5B585F6282DD}" destId="{7B51715B-7D36-4AF9-A445-E10D2CE52D50}" srcOrd="0" destOrd="0" presId="urn:microsoft.com/office/officeart/2005/8/layout/hProcess11"/>
    <dgm:cxn modelId="{5EBD0916-BA89-499E-94B9-5D1E977E3980}" type="presParOf" srcId="{7B51715B-7D36-4AF9-A445-E10D2CE52D50}" destId="{2541A158-E2A6-49FF-A6B4-67D0FAE95B86}" srcOrd="0" destOrd="0" presId="urn:microsoft.com/office/officeart/2005/8/layout/hProcess11"/>
    <dgm:cxn modelId="{644F85AF-36F7-4A86-99E4-5B3B798B4874}" type="presParOf" srcId="{7B51715B-7D36-4AF9-A445-E10D2CE52D50}" destId="{BEB98C67-D093-422E-97DA-89799D76A606}" srcOrd="1" destOrd="0" presId="urn:microsoft.com/office/officeart/2005/8/layout/hProcess11"/>
    <dgm:cxn modelId="{9457BC0A-AF7A-479E-9BB8-4EB3C4BBD885}" type="presParOf" srcId="{7B51715B-7D36-4AF9-A445-E10D2CE52D50}" destId="{024F9C89-ED33-4E08-A1E7-7B7A394C497F}" srcOrd="2" destOrd="0" presId="urn:microsoft.com/office/officeart/2005/8/layout/hProcess11"/>
    <dgm:cxn modelId="{E3CE5506-8E2A-44D1-A26C-C2099C0FAEB9}" type="presParOf" srcId="{DAC0C040-D812-4293-8844-5B585F6282DD}" destId="{8A80FC09-F2B3-43A6-8ACC-A0D5FDF23110}" srcOrd="1" destOrd="0" presId="urn:microsoft.com/office/officeart/2005/8/layout/hProcess11"/>
    <dgm:cxn modelId="{404BCBCA-725A-4CF3-9145-778776EBF7BC}" type="presParOf" srcId="{DAC0C040-D812-4293-8844-5B585F6282DD}" destId="{7E08900F-208F-4F07-9EB2-114CE398E8B1}" srcOrd="2" destOrd="0" presId="urn:microsoft.com/office/officeart/2005/8/layout/hProcess11"/>
    <dgm:cxn modelId="{C4A51457-62FE-4D10-AA5B-92DBCEE006CB}" type="presParOf" srcId="{7E08900F-208F-4F07-9EB2-114CE398E8B1}" destId="{B9C875F5-F80D-4D17-A03D-D685A0539E7C}" srcOrd="0" destOrd="0" presId="urn:microsoft.com/office/officeart/2005/8/layout/hProcess11"/>
    <dgm:cxn modelId="{CFA72159-864D-46A9-92AE-004D97611C55}" type="presParOf" srcId="{7E08900F-208F-4F07-9EB2-114CE398E8B1}" destId="{7E952143-3757-4740-B0F7-9AFC5EB3D5E3}" srcOrd="1" destOrd="0" presId="urn:microsoft.com/office/officeart/2005/8/layout/hProcess11"/>
    <dgm:cxn modelId="{3471B5A1-7B96-4AAD-80AF-DA938613AE17}" type="presParOf" srcId="{7E08900F-208F-4F07-9EB2-114CE398E8B1}" destId="{A509C948-6EDD-4F44-885D-5395F7723E8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689EEC-B83C-4246-9119-7E7F45FAF9E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A8162866-5532-4264-8DD0-DD0E9695A6AF}">
      <dgm:prSet/>
      <dgm:spPr/>
      <dgm:t>
        <a:bodyPr/>
        <a:lstStyle/>
        <a:p>
          <a:pPr latinLnBrk="1"/>
          <a:r>
            <a:rPr lang="en-US" dirty="0">
              <a:latin typeface="HY견고딕" panose="02030600000101010101" pitchFamily="18" charset="-127"/>
              <a:ea typeface="HY견고딕" panose="02030600000101010101" pitchFamily="18" charset="-127"/>
            </a:rPr>
            <a:t>(1) 좌측 그림은 통계적으로 신규 가입자와 기본 가입자의 이용 현황 확인 가능</a:t>
          </a:r>
          <a:endParaRPr lang="ko-KR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D5B27056-CF67-474A-854E-50A1CD031E32}" type="parTrans" cxnId="{E23DDDE9-FA5B-45BA-A82A-7CCCB6ED373E}">
      <dgm:prSet/>
      <dgm:spPr/>
      <dgm:t>
        <a:bodyPr/>
        <a:lstStyle/>
        <a:p>
          <a:pPr latinLnBrk="1"/>
          <a:endParaRPr lang="ko-KR" altLang="en-US"/>
        </a:p>
      </dgm:t>
    </dgm:pt>
    <dgm:pt modelId="{EE239790-D6B5-44E1-BC33-ABEC80D4751D}" type="sibTrans" cxnId="{E23DDDE9-FA5B-45BA-A82A-7CCCB6ED373E}">
      <dgm:prSet/>
      <dgm:spPr/>
      <dgm:t>
        <a:bodyPr/>
        <a:lstStyle/>
        <a:p>
          <a:pPr latinLnBrk="1"/>
          <a:endParaRPr lang="ko-KR" altLang="en-US"/>
        </a:p>
      </dgm:t>
    </dgm:pt>
    <dgm:pt modelId="{2BBB29A9-B1C8-4F80-83D1-7ACEAC25E7DC}">
      <dgm:prSet/>
      <dgm:spPr/>
      <dgm:t>
        <a:bodyPr/>
        <a:lstStyle/>
        <a:p>
          <a:pPr latinLnBrk="1"/>
          <a:r>
            <a: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(2) 밴딩 화면에서의 제품의 수량과 품목을 구현한 이유는 사용자가 물품을 구매 할 경우 사용자가 원하는 제품을 구매하지 못하는 상황을 방지하기 위함이다.</a:t>
          </a:r>
          <a:endParaRPr lang="ko-KR" dirty="0">
            <a:solidFill>
              <a:schemeClr val="bg1"/>
            </a:solidFill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454664CF-4465-4A68-983E-537D50C7FD3D}" type="parTrans" cxnId="{A54A9114-E639-4FFD-B770-F9E8AD23291D}">
      <dgm:prSet/>
      <dgm:spPr/>
      <dgm:t>
        <a:bodyPr/>
        <a:lstStyle/>
        <a:p>
          <a:pPr latinLnBrk="1"/>
          <a:endParaRPr lang="ko-KR" altLang="en-US"/>
        </a:p>
      </dgm:t>
    </dgm:pt>
    <dgm:pt modelId="{959A60AC-1B2D-42FA-B707-4B2B753AEE80}" type="sibTrans" cxnId="{A54A9114-E639-4FFD-B770-F9E8AD23291D}">
      <dgm:prSet/>
      <dgm:spPr/>
      <dgm:t>
        <a:bodyPr/>
        <a:lstStyle/>
        <a:p>
          <a:pPr latinLnBrk="1"/>
          <a:endParaRPr lang="ko-KR" altLang="en-US"/>
        </a:p>
      </dgm:t>
    </dgm:pt>
    <dgm:pt modelId="{93684D7A-A1EF-4AE1-92F8-0575DED5899B}">
      <dgm:prSet/>
      <dgm:spPr/>
      <dgm:t>
        <a:bodyPr/>
        <a:lstStyle/>
        <a:p>
          <a:pPr latinLnBrk="1"/>
          <a:r>
            <a:rPr lang="en-US" dirty="0">
              <a:latin typeface="HY견고딕" panose="02030600000101010101" pitchFamily="18" charset="-127"/>
              <a:ea typeface="HY견고딕" panose="02030600000101010101" pitchFamily="18" charset="-127"/>
            </a:rPr>
            <a:t>(3) 게시판은 해당 자판기 오류 사항, 사용자가 원하는 제품에 대한 문의를 실시간으로 접수하기 위함이다.</a:t>
          </a:r>
          <a:endParaRPr lang="ko-KR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4E2AE4DF-6C7D-4757-AA56-216592692807}" type="parTrans" cxnId="{D682263B-2553-44E7-B6AA-32BB7032B824}">
      <dgm:prSet/>
      <dgm:spPr/>
      <dgm:t>
        <a:bodyPr/>
        <a:lstStyle/>
        <a:p>
          <a:pPr latinLnBrk="1"/>
          <a:endParaRPr lang="ko-KR" altLang="en-US"/>
        </a:p>
      </dgm:t>
    </dgm:pt>
    <dgm:pt modelId="{50768F91-2329-4DDB-BDC0-881A5DBD9CFA}" type="sibTrans" cxnId="{D682263B-2553-44E7-B6AA-32BB7032B824}">
      <dgm:prSet/>
      <dgm:spPr/>
      <dgm:t>
        <a:bodyPr/>
        <a:lstStyle/>
        <a:p>
          <a:pPr latinLnBrk="1"/>
          <a:endParaRPr lang="ko-KR" altLang="en-US"/>
        </a:p>
      </dgm:t>
    </dgm:pt>
    <dgm:pt modelId="{30C4CB70-C206-45A9-84E1-7456E0184605}" type="pres">
      <dgm:prSet presAssocID="{9C689EEC-B83C-4246-9119-7E7F45FAF9E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4E11F1-CC48-46E9-B65A-9A10AA975651}" type="pres">
      <dgm:prSet presAssocID="{A8162866-5532-4264-8DD0-DD0E9695A6AF}" presName="horFlow" presStyleCnt="0"/>
      <dgm:spPr/>
    </dgm:pt>
    <dgm:pt modelId="{7E0BDA37-EDEB-4B98-9CB3-193E116B8ED7}" type="pres">
      <dgm:prSet presAssocID="{A8162866-5532-4264-8DD0-DD0E9695A6AF}" presName="bigChev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E4A737C-C362-4530-AD89-FC98D184EE02}" type="pres">
      <dgm:prSet presAssocID="{A8162866-5532-4264-8DD0-DD0E9695A6AF}" presName="vSp" presStyleCnt="0"/>
      <dgm:spPr/>
    </dgm:pt>
    <dgm:pt modelId="{AC447AD9-1E5E-4A49-9330-18BE8860D58F}" type="pres">
      <dgm:prSet presAssocID="{2BBB29A9-B1C8-4F80-83D1-7ACEAC25E7DC}" presName="horFlow" presStyleCnt="0"/>
      <dgm:spPr/>
    </dgm:pt>
    <dgm:pt modelId="{7C6373C5-55EE-4E18-85FC-B8F2303CF065}" type="pres">
      <dgm:prSet presAssocID="{2BBB29A9-B1C8-4F80-83D1-7ACEAC25E7DC}" presName="bigChev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310987A-7136-4FA3-91BF-D8E14F0CE370}" type="pres">
      <dgm:prSet presAssocID="{2BBB29A9-B1C8-4F80-83D1-7ACEAC25E7DC}" presName="vSp" presStyleCnt="0"/>
      <dgm:spPr/>
    </dgm:pt>
    <dgm:pt modelId="{7CA0DD51-0473-4040-8A60-A9F95C151AC3}" type="pres">
      <dgm:prSet presAssocID="{93684D7A-A1EF-4AE1-92F8-0575DED5899B}" presName="horFlow" presStyleCnt="0"/>
      <dgm:spPr/>
    </dgm:pt>
    <dgm:pt modelId="{BA4F3713-1B6F-45DA-AF8C-5AF3120F690A}" type="pres">
      <dgm:prSet presAssocID="{93684D7A-A1EF-4AE1-92F8-0575DED5899B}" presName="bigChev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65F1E4CB-273C-4094-BBDD-1913B818654D}" type="presOf" srcId="{9C689EEC-B83C-4246-9119-7E7F45FAF9E7}" destId="{30C4CB70-C206-45A9-84E1-7456E0184605}" srcOrd="0" destOrd="0" presId="urn:microsoft.com/office/officeart/2005/8/layout/lProcess3"/>
    <dgm:cxn modelId="{D682263B-2553-44E7-B6AA-32BB7032B824}" srcId="{9C689EEC-B83C-4246-9119-7E7F45FAF9E7}" destId="{93684D7A-A1EF-4AE1-92F8-0575DED5899B}" srcOrd="2" destOrd="0" parTransId="{4E2AE4DF-6C7D-4757-AA56-216592692807}" sibTransId="{50768F91-2329-4DDB-BDC0-881A5DBD9CFA}"/>
    <dgm:cxn modelId="{A54A9114-E639-4FFD-B770-F9E8AD23291D}" srcId="{9C689EEC-B83C-4246-9119-7E7F45FAF9E7}" destId="{2BBB29A9-B1C8-4F80-83D1-7ACEAC25E7DC}" srcOrd="1" destOrd="0" parTransId="{454664CF-4465-4A68-983E-537D50C7FD3D}" sibTransId="{959A60AC-1B2D-42FA-B707-4B2B753AEE80}"/>
    <dgm:cxn modelId="{E23DDDE9-FA5B-45BA-A82A-7CCCB6ED373E}" srcId="{9C689EEC-B83C-4246-9119-7E7F45FAF9E7}" destId="{A8162866-5532-4264-8DD0-DD0E9695A6AF}" srcOrd="0" destOrd="0" parTransId="{D5B27056-CF67-474A-854E-50A1CD031E32}" sibTransId="{EE239790-D6B5-44E1-BC33-ABEC80D4751D}"/>
    <dgm:cxn modelId="{E454861C-EA8D-4F35-B768-1D08E9E284EE}" type="presOf" srcId="{2BBB29A9-B1C8-4F80-83D1-7ACEAC25E7DC}" destId="{7C6373C5-55EE-4E18-85FC-B8F2303CF065}" srcOrd="0" destOrd="0" presId="urn:microsoft.com/office/officeart/2005/8/layout/lProcess3"/>
    <dgm:cxn modelId="{E6B49771-3D21-4E23-BF8F-FDFE99F8D310}" type="presOf" srcId="{A8162866-5532-4264-8DD0-DD0E9695A6AF}" destId="{7E0BDA37-EDEB-4B98-9CB3-193E116B8ED7}" srcOrd="0" destOrd="0" presId="urn:microsoft.com/office/officeart/2005/8/layout/lProcess3"/>
    <dgm:cxn modelId="{3CA88B9F-F84C-4DD9-9B5C-12C1A206EEB3}" type="presOf" srcId="{93684D7A-A1EF-4AE1-92F8-0575DED5899B}" destId="{BA4F3713-1B6F-45DA-AF8C-5AF3120F690A}" srcOrd="0" destOrd="0" presId="urn:microsoft.com/office/officeart/2005/8/layout/lProcess3"/>
    <dgm:cxn modelId="{2704F149-6F82-4325-A7CA-0F226A339E5E}" type="presParOf" srcId="{30C4CB70-C206-45A9-84E1-7456E0184605}" destId="{7A4E11F1-CC48-46E9-B65A-9A10AA975651}" srcOrd="0" destOrd="0" presId="urn:microsoft.com/office/officeart/2005/8/layout/lProcess3"/>
    <dgm:cxn modelId="{32F11497-452B-47BF-8FD0-3407B55C4674}" type="presParOf" srcId="{7A4E11F1-CC48-46E9-B65A-9A10AA975651}" destId="{7E0BDA37-EDEB-4B98-9CB3-193E116B8ED7}" srcOrd="0" destOrd="0" presId="urn:microsoft.com/office/officeart/2005/8/layout/lProcess3"/>
    <dgm:cxn modelId="{7E5065BE-307B-4FA6-862F-46EC78A46F68}" type="presParOf" srcId="{30C4CB70-C206-45A9-84E1-7456E0184605}" destId="{3E4A737C-C362-4530-AD89-FC98D184EE02}" srcOrd="1" destOrd="0" presId="urn:microsoft.com/office/officeart/2005/8/layout/lProcess3"/>
    <dgm:cxn modelId="{AA0A7CE8-59EB-40E2-A539-B2B685D56099}" type="presParOf" srcId="{30C4CB70-C206-45A9-84E1-7456E0184605}" destId="{AC447AD9-1E5E-4A49-9330-18BE8860D58F}" srcOrd="2" destOrd="0" presId="urn:microsoft.com/office/officeart/2005/8/layout/lProcess3"/>
    <dgm:cxn modelId="{12AD1FE1-F225-45D2-B6EA-A968A99A9473}" type="presParOf" srcId="{AC447AD9-1E5E-4A49-9330-18BE8860D58F}" destId="{7C6373C5-55EE-4E18-85FC-B8F2303CF065}" srcOrd="0" destOrd="0" presId="urn:microsoft.com/office/officeart/2005/8/layout/lProcess3"/>
    <dgm:cxn modelId="{EB314388-4398-4528-A8FC-90FE8016719C}" type="presParOf" srcId="{30C4CB70-C206-45A9-84E1-7456E0184605}" destId="{D310987A-7136-4FA3-91BF-D8E14F0CE370}" srcOrd="3" destOrd="0" presId="urn:microsoft.com/office/officeart/2005/8/layout/lProcess3"/>
    <dgm:cxn modelId="{3694C2DD-D37C-41F6-9F1E-7D35C93D19CA}" type="presParOf" srcId="{30C4CB70-C206-45A9-84E1-7456E0184605}" destId="{7CA0DD51-0473-4040-8A60-A9F95C151AC3}" srcOrd="4" destOrd="0" presId="urn:microsoft.com/office/officeart/2005/8/layout/lProcess3"/>
    <dgm:cxn modelId="{03BF60F5-FD49-4630-9189-C52262B390AB}" type="presParOf" srcId="{7CA0DD51-0473-4040-8A60-A9F95C151AC3}" destId="{BA4F3713-1B6F-45DA-AF8C-5AF3120F690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E17A3-E17E-431E-B74D-2E4E4632E6F5}">
      <dsp:nvSpPr>
        <dsp:cNvPr id="0" name=""/>
        <dsp:cNvSpPr/>
      </dsp:nvSpPr>
      <dsp:spPr>
        <a:xfrm>
          <a:off x="0" y="0"/>
          <a:ext cx="8443435" cy="748800"/>
        </a:xfrm>
        <a:prstGeom prst="roundRect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(</a:t>
          </a:r>
          <a:r>
            <a:rPr lang="en-US" sz="1800" b="1" kern="1200" dirty="0"/>
            <a:t>1) </a:t>
          </a:r>
          <a:r>
            <a:rPr lang="en-US" sz="1800" b="1" kern="1200" dirty="0" smtClean="0"/>
            <a:t> </a:t>
          </a:r>
          <a:r>
            <a:rPr lang="ko-KR" altLang="en-US" sz="1800" b="1" kern="1200" dirty="0" err="1" smtClean="0"/>
            <a:t>빅</a:t>
          </a:r>
          <a:r>
            <a:rPr lang="ko-KR" altLang="en-US" sz="1800" b="1" kern="1200" dirty="0" smtClean="0"/>
            <a:t> 데이터 이용</a:t>
          </a:r>
          <a:r>
            <a:rPr lang="en-US" altLang="ko-KR" sz="1800" b="1" kern="1200" dirty="0" smtClean="0"/>
            <a:t>, </a:t>
          </a:r>
          <a:r>
            <a:rPr lang="ko-KR" altLang="en-US" sz="1800" b="1" kern="1200" dirty="0" smtClean="0"/>
            <a:t>사람이 </a:t>
          </a:r>
          <a:r>
            <a:rPr lang="ko-KR" sz="1800" b="1" kern="1200" dirty="0" smtClean="0"/>
            <a:t>적은 </a:t>
          </a:r>
          <a:r>
            <a:rPr lang="ko-KR" sz="1800" b="1" kern="1200" dirty="0"/>
            <a:t>시간대에 </a:t>
          </a:r>
          <a:r>
            <a:rPr lang="ko-KR" sz="1800" b="1" kern="1200" dirty="0" smtClean="0"/>
            <a:t>기기를 슬립모드로 바꿔</a:t>
          </a:r>
          <a:r>
            <a:rPr lang="ko-KR" altLang="en-US" sz="1800" b="1" kern="1200" dirty="0" smtClean="0"/>
            <a:t>서 </a:t>
          </a:r>
          <a:r>
            <a:rPr lang="ko-KR" sz="1800" b="1" kern="1200" dirty="0" smtClean="0"/>
            <a:t>전력 </a:t>
          </a:r>
          <a:r>
            <a:rPr lang="ko-KR" sz="1800" b="1" kern="1200" dirty="0"/>
            <a:t>감소 </a:t>
          </a:r>
        </a:p>
      </dsp:txBody>
      <dsp:txXfrm>
        <a:off x="36553" y="36553"/>
        <a:ext cx="8370329" cy="675694"/>
      </dsp:txXfrm>
    </dsp:sp>
    <dsp:sp modelId="{FC5E5A5F-D40B-42A0-A8E0-4BD965D98831}">
      <dsp:nvSpPr>
        <dsp:cNvPr id="0" name=""/>
        <dsp:cNvSpPr/>
      </dsp:nvSpPr>
      <dsp:spPr>
        <a:xfrm>
          <a:off x="0" y="885258"/>
          <a:ext cx="8443435" cy="748800"/>
        </a:xfrm>
        <a:prstGeom prst="roundRect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(2</a:t>
          </a:r>
          <a:r>
            <a:rPr lang="en-US" sz="1800" b="1" kern="1200" dirty="0" smtClean="0"/>
            <a:t>)  </a:t>
          </a:r>
          <a:r>
            <a:rPr lang="ko-KR" sz="1800" b="1" kern="1200" dirty="0"/>
            <a:t>감지 센서로 이용자가 접근 </a:t>
          </a:r>
          <a:r>
            <a:rPr lang="ko-KR" sz="1800" b="1" kern="1200" dirty="0" smtClean="0"/>
            <a:t> </a:t>
          </a:r>
          <a:r>
            <a:rPr lang="ko-KR" altLang="en-US" sz="1800" b="1" kern="1200" dirty="0" smtClean="0"/>
            <a:t>시</a:t>
          </a:r>
          <a:r>
            <a:rPr lang="en-US" sz="1800" b="1" kern="1200" dirty="0" smtClean="0"/>
            <a:t>, </a:t>
          </a:r>
          <a:r>
            <a:rPr lang="ko-KR" sz="1800" b="1" kern="1200" dirty="0" smtClean="0"/>
            <a:t>슬립모드</a:t>
          </a:r>
          <a:r>
            <a:rPr lang="en-US" altLang="ko-KR" sz="1800" b="1" kern="1200" dirty="0" smtClean="0"/>
            <a:t> </a:t>
          </a:r>
          <a:r>
            <a:rPr lang="ko-KR" altLang="en-US" sz="1800" b="1" kern="1200" dirty="0" smtClean="0"/>
            <a:t>해제</a:t>
          </a:r>
          <a:endParaRPr lang="ko-KR" sz="1800" b="1" kern="1200" dirty="0"/>
        </a:p>
      </dsp:txBody>
      <dsp:txXfrm>
        <a:off x="36553" y="921811"/>
        <a:ext cx="8370329" cy="675694"/>
      </dsp:txXfrm>
    </dsp:sp>
    <dsp:sp modelId="{37DCC39F-3F5A-43BB-81BC-8095EB904DDC}">
      <dsp:nvSpPr>
        <dsp:cNvPr id="0" name=""/>
        <dsp:cNvSpPr/>
      </dsp:nvSpPr>
      <dsp:spPr>
        <a:xfrm>
          <a:off x="0" y="1749260"/>
          <a:ext cx="8443435" cy="748800"/>
        </a:xfrm>
        <a:prstGeom prst="roundRect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(3</a:t>
          </a:r>
          <a:r>
            <a:rPr lang="en-US" sz="1800" b="1" kern="1200" dirty="0" smtClean="0"/>
            <a:t>)  </a:t>
          </a:r>
          <a:r>
            <a:rPr lang="ko-KR" sz="1800" b="1" kern="1200" dirty="0" smtClean="0"/>
            <a:t>어플리케이션을 </a:t>
          </a:r>
          <a:r>
            <a:rPr lang="ko-KR" sz="1800" b="1" kern="1200" dirty="0"/>
            <a:t>이용하여 제품의 종류</a:t>
          </a:r>
          <a:r>
            <a:rPr lang="en-US" sz="1800" b="1" kern="1200" dirty="0"/>
            <a:t>, </a:t>
          </a:r>
          <a:r>
            <a:rPr lang="ko-KR" sz="1800" b="1" kern="1200" dirty="0"/>
            <a:t>수량</a:t>
          </a:r>
          <a:r>
            <a:rPr lang="en-US" sz="1800" b="1" kern="1200" dirty="0"/>
            <a:t>, </a:t>
          </a:r>
          <a:r>
            <a:rPr lang="ko-KR" sz="1800" b="1" kern="1200" dirty="0"/>
            <a:t>기기의 작동여부 확인 가능</a:t>
          </a:r>
        </a:p>
      </dsp:txBody>
      <dsp:txXfrm>
        <a:off x="36553" y="1785813"/>
        <a:ext cx="8370329" cy="675694"/>
      </dsp:txXfrm>
    </dsp:sp>
    <dsp:sp modelId="{FB5E31C7-7909-4C3A-9F91-7E409A039366}">
      <dsp:nvSpPr>
        <dsp:cNvPr id="0" name=""/>
        <dsp:cNvSpPr/>
      </dsp:nvSpPr>
      <dsp:spPr>
        <a:xfrm>
          <a:off x="0" y="2613258"/>
          <a:ext cx="8443435" cy="748800"/>
        </a:xfrm>
        <a:prstGeom prst="roundRect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(5) </a:t>
          </a:r>
          <a:r>
            <a:rPr lang="en-US" sz="1800" b="1" kern="1200" dirty="0" smtClean="0"/>
            <a:t> </a:t>
          </a:r>
          <a:r>
            <a:rPr lang="ko-KR" sz="1800" b="1" kern="1200" dirty="0" smtClean="0"/>
            <a:t>어플리케이션에서 </a:t>
          </a:r>
          <a:r>
            <a:rPr lang="ko-KR" sz="1800" b="1" kern="1200" dirty="0"/>
            <a:t>불편사항</a:t>
          </a:r>
          <a:r>
            <a:rPr lang="en-US" sz="1800" b="1" kern="1200" dirty="0"/>
            <a:t>, </a:t>
          </a:r>
          <a:r>
            <a:rPr lang="ko-KR" sz="1800" b="1" kern="1200" dirty="0"/>
            <a:t>건의사항을 기재할 수 있는 </a:t>
          </a:r>
          <a:r>
            <a:rPr lang="ko-KR" sz="1800" b="1" kern="1200" dirty="0" smtClean="0"/>
            <a:t>공간</a:t>
          </a:r>
          <a:r>
            <a:rPr lang="en-US" altLang="ko-KR" sz="1800" b="1" kern="1200" dirty="0" smtClean="0"/>
            <a:t> </a:t>
          </a:r>
          <a:r>
            <a:rPr lang="ko-KR" altLang="en-US" sz="1800" b="1" kern="1200" dirty="0" smtClean="0"/>
            <a:t>제공</a:t>
          </a:r>
          <a:endParaRPr lang="ko-KR" sz="1800" b="1" kern="1200" dirty="0"/>
        </a:p>
      </dsp:txBody>
      <dsp:txXfrm>
        <a:off x="36553" y="2649811"/>
        <a:ext cx="8370329" cy="675694"/>
      </dsp:txXfrm>
    </dsp:sp>
    <dsp:sp modelId="{1E7F1B2C-D4B2-45BC-9EDF-957B17B07BF9}">
      <dsp:nvSpPr>
        <dsp:cNvPr id="0" name=""/>
        <dsp:cNvSpPr/>
      </dsp:nvSpPr>
      <dsp:spPr>
        <a:xfrm>
          <a:off x="0" y="3477258"/>
          <a:ext cx="8443435" cy="748800"/>
        </a:xfrm>
        <a:prstGeom prst="roundRect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(6) </a:t>
          </a:r>
          <a:r>
            <a:rPr lang="en-US" sz="1800" b="1" kern="1200" dirty="0" smtClean="0"/>
            <a:t> </a:t>
          </a:r>
          <a:r>
            <a:rPr lang="ko-KR" sz="1800" b="1" kern="1200" dirty="0" smtClean="0"/>
            <a:t>기기의 </a:t>
          </a:r>
          <a:r>
            <a:rPr lang="ko-KR" sz="1800" b="1" kern="1200" dirty="0"/>
            <a:t>위치를 어플리케이션으로 서비스하여 이용자의 구매 용이</a:t>
          </a:r>
        </a:p>
      </dsp:txBody>
      <dsp:txXfrm>
        <a:off x="36553" y="3513811"/>
        <a:ext cx="8370329" cy="675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B5166-8915-4D37-9078-DDE9F0A969CF}">
      <dsp:nvSpPr>
        <dsp:cNvPr id="0" name=""/>
        <dsp:cNvSpPr/>
      </dsp:nvSpPr>
      <dsp:spPr>
        <a:xfrm>
          <a:off x="0" y="1036915"/>
          <a:ext cx="8424936" cy="138255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1A158-E2A6-49FF-A6B4-67D0FAE95B86}">
      <dsp:nvSpPr>
        <dsp:cNvPr id="0" name=""/>
        <dsp:cNvSpPr/>
      </dsp:nvSpPr>
      <dsp:spPr>
        <a:xfrm>
          <a:off x="1471" y="0"/>
          <a:ext cx="4092427" cy="1382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-1</a:t>
          </a:r>
          <a:r>
            <a:rPr lang="ko-KR" sz="1600" b="1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학기</a:t>
          </a:r>
          <a:r>
            <a:rPr lang="en-US" sz="1600" b="1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-</a:t>
          </a: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600" b="1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아두이노를 </a:t>
          </a:r>
          <a:r>
            <a:rPr lang="ko-KR" sz="1600" b="1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이용한 기본적인 시스템 구축</a:t>
          </a:r>
          <a:r>
            <a:rPr lang="en-US" sz="1600" b="1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, </a:t>
          </a:r>
          <a:r>
            <a:rPr lang="ko-KR" sz="1600" b="1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자판기관리 </a:t>
          </a:r>
          <a:r>
            <a:rPr lang="ko-KR" sz="1600" b="1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어플개발</a:t>
          </a:r>
          <a:endParaRPr lang="ko-KR" sz="1600" b="1" kern="1200" dirty="0">
            <a:latin typeface="HY견고딕" panose="02030600000101010101" pitchFamily="18" charset="-127"/>
            <a:ea typeface="HY견고딕" panose="02030600000101010101" pitchFamily="18" charset="-127"/>
          </a:endParaRPr>
        </a:p>
      </dsp:txBody>
      <dsp:txXfrm>
        <a:off x="1471" y="0"/>
        <a:ext cx="4092427" cy="1382553"/>
      </dsp:txXfrm>
    </dsp:sp>
    <dsp:sp modelId="{BEB98C67-D093-422E-97DA-89799D76A606}">
      <dsp:nvSpPr>
        <dsp:cNvPr id="0" name=""/>
        <dsp:cNvSpPr/>
      </dsp:nvSpPr>
      <dsp:spPr>
        <a:xfrm>
          <a:off x="1874866" y="1555372"/>
          <a:ext cx="345638" cy="3456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875F5-F80D-4D17-A03D-D685A0539E7C}">
      <dsp:nvSpPr>
        <dsp:cNvPr id="0" name=""/>
        <dsp:cNvSpPr/>
      </dsp:nvSpPr>
      <dsp:spPr>
        <a:xfrm>
          <a:off x="4259950" y="2073830"/>
          <a:ext cx="3321020" cy="1382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-2</a:t>
          </a:r>
          <a:r>
            <a:rPr lang="ko-KR" sz="1600" b="1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학기</a:t>
          </a:r>
          <a:r>
            <a:rPr lang="en-US" altLang="ko-KR" sz="1600" b="1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-</a:t>
          </a: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600" b="1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실시간 </a:t>
          </a:r>
          <a:r>
            <a:rPr lang="ko-KR" sz="1600" b="1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상황인지</a:t>
          </a:r>
          <a:r>
            <a:rPr lang="en-US" sz="1600" b="1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,</a:t>
          </a:r>
          <a:r>
            <a:rPr lang="ko-KR" sz="1600" b="1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빅</a:t>
          </a:r>
          <a:r>
            <a:rPr lang="en-US" altLang="ko-KR" sz="1600" b="1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 </a:t>
          </a:r>
          <a:r>
            <a:rPr lang="ko-KR" sz="1600" b="1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데이터를 </a:t>
          </a:r>
          <a:r>
            <a:rPr lang="ko-KR" sz="1600" b="1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이용하여 스마트한 자판기시스템 구축</a:t>
          </a:r>
          <a:r>
            <a:rPr lang="en-US" sz="1600" b="1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, </a:t>
          </a:r>
          <a:r>
            <a:rPr lang="ko-KR" sz="1600" b="1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어플연동</a:t>
          </a:r>
        </a:p>
      </dsp:txBody>
      <dsp:txXfrm>
        <a:off x="4259950" y="2073830"/>
        <a:ext cx="3321020" cy="1382553"/>
      </dsp:txXfrm>
    </dsp:sp>
    <dsp:sp modelId="{7E952143-3757-4740-B0F7-9AFC5EB3D5E3}">
      <dsp:nvSpPr>
        <dsp:cNvPr id="0" name=""/>
        <dsp:cNvSpPr/>
      </dsp:nvSpPr>
      <dsp:spPr>
        <a:xfrm>
          <a:off x="5747641" y="1555372"/>
          <a:ext cx="345638" cy="3456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BDA37-EDEB-4B98-9CB3-193E116B8ED7}">
      <dsp:nvSpPr>
        <dsp:cNvPr id="0" name=""/>
        <dsp:cNvSpPr/>
      </dsp:nvSpPr>
      <dsp:spPr>
        <a:xfrm>
          <a:off x="655550" y="1740"/>
          <a:ext cx="4037773" cy="16151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(1) 좌측 그림은 통계적으로 신규 가입자와 기본 가입자의 이용 현황 확인 가능</a:t>
          </a:r>
          <a:endParaRPr lang="ko-KR" sz="1500" kern="1200" dirty="0">
            <a:latin typeface="HY견고딕" panose="02030600000101010101" pitchFamily="18" charset="-127"/>
            <a:ea typeface="HY견고딕" panose="02030600000101010101" pitchFamily="18" charset="-127"/>
          </a:endParaRPr>
        </a:p>
      </dsp:txBody>
      <dsp:txXfrm>
        <a:off x="1463105" y="1740"/>
        <a:ext cx="2422664" cy="1615109"/>
      </dsp:txXfrm>
    </dsp:sp>
    <dsp:sp modelId="{7C6373C5-55EE-4E18-85FC-B8F2303CF065}">
      <dsp:nvSpPr>
        <dsp:cNvPr id="0" name=""/>
        <dsp:cNvSpPr/>
      </dsp:nvSpPr>
      <dsp:spPr>
        <a:xfrm>
          <a:off x="655550" y="1842965"/>
          <a:ext cx="4037773" cy="16151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(2) 밴딩 화면에서의 제품의 수량과 품목을 구현한 이유는 사용자가 물품을 구매 할 경우 사용자가 원하는 제품을 구매하지 못하는 상황을 방지하기 위함이다.</a:t>
          </a:r>
          <a:endParaRPr lang="ko-KR" sz="1500" kern="1200" dirty="0">
            <a:solidFill>
              <a:schemeClr val="bg1"/>
            </a:solidFill>
            <a:latin typeface="HY견고딕" panose="02030600000101010101" pitchFamily="18" charset="-127"/>
            <a:ea typeface="HY견고딕" panose="02030600000101010101" pitchFamily="18" charset="-127"/>
          </a:endParaRPr>
        </a:p>
      </dsp:txBody>
      <dsp:txXfrm>
        <a:off x="1463105" y="1842965"/>
        <a:ext cx="2422664" cy="1615109"/>
      </dsp:txXfrm>
    </dsp:sp>
    <dsp:sp modelId="{BA4F3713-1B6F-45DA-AF8C-5AF3120F690A}">
      <dsp:nvSpPr>
        <dsp:cNvPr id="0" name=""/>
        <dsp:cNvSpPr/>
      </dsp:nvSpPr>
      <dsp:spPr>
        <a:xfrm>
          <a:off x="655550" y="3684190"/>
          <a:ext cx="4037773" cy="16151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(3) 게시판은 해당 자판기 오류 사항, 사용자가 원하는 제품에 대한 문의를 실시간으로 접수하기 위함이다.</a:t>
          </a:r>
          <a:endParaRPr lang="ko-KR" sz="1500" kern="1200" dirty="0">
            <a:latin typeface="HY견고딕" panose="02030600000101010101" pitchFamily="18" charset="-127"/>
            <a:ea typeface="HY견고딕" panose="02030600000101010101" pitchFamily="18" charset="-127"/>
          </a:endParaRPr>
        </a:p>
      </dsp:txBody>
      <dsp:txXfrm>
        <a:off x="1463105" y="3684190"/>
        <a:ext cx="2422664" cy="1615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E7414-56B6-4D06-9145-5F4086912BCC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43581-7C4A-49BE-9EC6-87436EAE0A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33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451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401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665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577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66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665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2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66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699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27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8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51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38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8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57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73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55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6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15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09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35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8B6-6BD5-4285-964B-76CC216DB1F7}" type="datetimeFigureOut">
              <a:rPr lang="ko-KR" altLang="en-US" smtClean="0"/>
              <a:t>2018-06-18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CFE16-659A-4B32-A862-6C4FFC3E3E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12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16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hyperlink" Target="https://bizfluent.com/about-5581475-much-electricity-vending-machine-waste-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.chosun.com/site/data/html_dir/2011/05/13/2011051300099.html?Dep0=twitter&amp;d=2011051300099" TargetMode="External"/><Relationship Id="rId5" Type="http://schemas.openxmlformats.org/officeDocument/2006/relationships/hyperlink" Target="http://easywj1.mailplug.net/skin/page/e-promotion3.html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5736" y="1800248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Team Minions -</a:t>
            </a:r>
            <a:endParaRPr lang="ko-KR" altLang="en-US" sz="5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3888" y="3573016"/>
            <a:ext cx="5186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효율적인 전력관리가 </a:t>
            </a:r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가능한</a:t>
            </a:r>
          </a:p>
          <a:p>
            <a:pPr fontAlgn="base" latinLnBrk="0"/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실시간 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상황인지형 자동 </a:t>
            </a:r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판매기</a:t>
            </a: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4941168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팀장 </a:t>
            </a:r>
            <a:r>
              <a:rPr lang="en-US" altLang="ko-KR" sz="15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김세준</a:t>
            </a:r>
            <a:endParaRPr lang="en-US" altLang="ko-KR" sz="15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15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박광덕</a:t>
            </a:r>
            <a:endParaRPr lang="en-US" altLang="ko-KR" sz="15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15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김믿음</a:t>
            </a:r>
            <a:endParaRPr lang="en-US" altLang="ko-KR" sz="1500" b="1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15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김준혁</a:t>
            </a:r>
            <a:endParaRPr lang="ko-KR" altLang="en-US" sz="28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208" l="53591" r="898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98" r="12755"/>
          <a:stretch/>
        </p:blipFill>
        <p:spPr>
          <a:xfrm flipH="1">
            <a:off x="611560" y="3088717"/>
            <a:ext cx="2857805" cy="39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056461" y="648168"/>
            <a:ext cx="363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문제점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129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1" name="양쪽 모서리가 둥근 사각형 27">
            <a:extLst>
              <a:ext uri="{FF2B5EF4-FFF2-40B4-BE49-F238E27FC236}">
                <a16:creationId xmlns:a16="http://schemas.microsoft.com/office/drawing/2014/main" xmlns="" id="{FDC17835-6EE0-4E05-93D1-3519058B1AAF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양쪽 모서리가 둥근 사각형 27">
            <a:extLst>
              <a:ext uri="{FF2B5EF4-FFF2-40B4-BE49-F238E27FC236}">
                <a16:creationId xmlns:a16="http://schemas.microsoft.com/office/drawing/2014/main" xmlns="" id="{F3271043-32EF-4713-91BB-F2F345528F26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양쪽 모서리가 둥근 사각형 27">
            <a:extLst>
              <a:ext uri="{FF2B5EF4-FFF2-40B4-BE49-F238E27FC236}">
                <a16:creationId xmlns:a16="http://schemas.microsoft.com/office/drawing/2014/main" xmlns="" id="{5629A8D9-61A2-4EE1-8727-379540207E53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양쪽 모서리가 둥근 사각형 27">
            <a:extLst>
              <a:ext uri="{FF2B5EF4-FFF2-40B4-BE49-F238E27FC236}">
                <a16:creationId xmlns:a16="http://schemas.microsoft.com/office/drawing/2014/main" xmlns="" id="{70B44FAD-9FEF-4CD6-B4D8-24D1D9AC5C1E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404" y="1844824"/>
            <a:ext cx="57418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기존의 </a:t>
            </a:r>
            <a:r>
              <a:rPr lang="ko-KR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자판기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</a:p>
          <a:p>
            <a:pPr lvl="0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자판기 </a:t>
            </a:r>
            <a:r>
              <a:rPr lang="ko-KR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앞에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</a:t>
            </a:r>
            <a:r>
              <a:rPr lang="ko-KR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만 품목과 수량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확인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가능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불편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24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시간 항상 켜져 있는 자판기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전력낭비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>
              <a:buFontTx/>
              <a:buChar char="-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4404" y="3968482"/>
            <a:ext cx="57418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해결책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</a:p>
          <a:p>
            <a:pPr lvl="0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어플리케이션으로 품목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수량확인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빅 데이터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센서를 통한 자판기 전원제어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>
              <a:buFontTx/>
              <a:buChar char="-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80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304898" y="648168"/>
            <a:ext cx="3024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중점 설계 고려사항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129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1" name="양쪽 모서리가 둥근 사각형 27">
            <a:extLst>
              <a:ext uri="{FF2B5EF4-FFF2-40B4-BE49-F238E27FC236}">
                <a16:creationId xmlns:a16="http://schemas.microsoft.com/office/drawing/2014/main" xmlns="" id="{FDC17835-6EE0-4E05-93D1-3519058B1AAF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양쪽 모서리가 둥근 사각형 27">
            <a:extLst>
              <a:ext uri="{FF2B5EF4-FFF2-40B4-BE49-F238E27FC236}">
                <a16:creationId xmlns:a16="http://schemas.microsoft.com/office/drawing/2014/main" xmlns="" id="{F3271043-32EF-4713-91BB-F2F345528F26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양쪽 모서리가 둥근 사각형 27">
            <a:extLst>
              <a:ext uri="{FF2B5EF4-FFF2-40B4-BE49-F238E27FC236}">
                <a16:creationId xmlns:a16="http://schemas.microsoft.com/office/drawing/2014/main" xmlns="" id="{5629A8D9-61A2-4EE1-8727-379540207E53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양쪽 모서리가 둥근 사각형 27">
            <a:extLst>
              <a:ext uri="{FF2B5EF4-FFF2-40B4-BE49-F238E27FC236}">
                <a16:creationId xmlns:a16="http://schemas.microsoft.com/office/drawing/2014/main" xmlns="" id="{70B44FAD-9FEF-4CD6-B4D8-24D1D9AC5C1E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5575" y="2564904"/>
            <a:ext cx="75135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핀맵설계</a:t>
            </a:r>
            <a:endParaRPr lang="en-US" altLang="ko-KR" sz="24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빅</a:t>
            </a:r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실시간 </a:t>
            </a:r>
            <a:r>
              <a:rPr lang="ko-KR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상황인지</a:t>
            </a:r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적용</a:t>
            </a:r>
            <a:endParaRPr lang="en-US" altLang="ko-KR" sz="24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자판기와 </a:t>
            </a:r>
            <a:r>
              <a:rPr lang="ko-KR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어플</a:t>
            </a: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리케이션의</a:t>
            </a:r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연동 </a:t>
            </a:r>
            <a:endParaRPr lang="en-US" altLang="ko-KR" sz="24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데이터베이스 </a:t>
            </a:r>
            <a:r>
              <a:rPr lang="ko-KR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선정</a:t>
            </a:r>
            <a:endParaRPr lang="ko-KR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7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177540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김준혁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080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그림 15" descr="C:/Users/mercy/AppData/Roaming/PolarisOffice/ETemp/2300_23274832/fImage261412609895.png">
            <a:extLst>
              <a:ext uri="{FF2B5EF4-FFF2-40B4-BE49-F238E27FC236}">
                <a16:creationId xmlns:a16="http://schemas.microsoft.com/office/drawing/2014/main" xmlns="" id="{B230F63F-593A-4971-A5DF-04D021D04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2" y="1412776"/>
            <a:ext cx="7759730" cy="3096344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2" name="양쪽 모서리가 둥근 사각형 27">
            <a:extLst>
              <a:ext uri="{FF2B5EF4-FFF2-40B4-BE49-F238E27FC236}">
                <a16:creationId xmlns:a16="http://schemas.microsoft.com/office/drawing/2014/main" xmlns="" id="{A12473C4-E9D8-4929-8212-A0E5A12373E5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양쪽 모서리가 둥근 사각형 27">
            <a:extLst>
              <a:ext uri="{FF2B5EF4-FFF2-40B4-BE49-F238E27FC236}">
                <a16:creationId xmlns:a16="http://schemas.microsoft.com/office/drawing/2014/main" xmlns="" id="{8C5F1F0A-981D-4896-B788-0362D6499B3C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양쪽 모서리가 둥근 사각형 27">
            <a:extLst>
              <a:ext uri="{FF2B5EF4-FFF2-40B4-BE49-F238E27FC236}">
                <a16:creationId xmlns:a16="http://schemas.microsoft.com/office/drawing/2014/main" xmlns="" id="{001007E3-8329-4EF2-829A-8DC36E2C1A2D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xmlns="" id="{3AC21B03-F137-4B60-A3E9-FC5A6E9872D3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xmlns="" id="{44955D60-E7C3-4113-93FD-7BBFB3B97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7" y="4786118"/>
            <a:ext cx="798650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508000"/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안드로이드 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스튜디오와 데이터베이스가 직접적으로 연결이 되지 않기에 안드로이드 스튜디오에 있는 회원가입에서 입력한 값(아이디, 비밀번호, 이름, 나이)이 PHP를 통해 데이터베이스에 연동했다.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defTabSz="508000"/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defTabSz="508000"/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구글에서 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서비스하는 파이어 베이스 기능 중 하나인 푸시 알림으로 관리자가 기기에 해당 애플리케이션이 설치되어 있는 사용자에게 원하는 문구를 보낼 수 있게 했다.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94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275856" y="648168"/>
            <a:ext cx="3024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김준혁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308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6" name="텍스트 상자 8">
            <a:extLst>
              <a:ext uri="{FF2B5EF4-FFF2-40B4-BE49-F238E27FC236}">
                <a16:creationId xmlns:a16="http://schemas.microsoft.com/office/drawing/2014/main" xmlns="" id="{02E8258E-68A6-4B5F-B61D-31DD5E4524EB}"/>
              </a:ext>
            </a:extLst>
          </p:cNvPr>
          <p:cNvSpPr txBox="1">
            <a:spLocks/>
          </p:cNvSpPr>
          <p:nvPr/>
        </p:nvSpPr>
        <p:spPr>
          <a:xfrm>
            <a:off x="998324" y="6325795"/>
            <a:ext cx="428888" cy="11618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mercy/AppData/Roaming/PolarisOffice/ETemp/2300_23274832/fImage339544711726.jpeg">
            <a:extLst>
              <a:ext uri="{FF2B5EF4-FFF2-40B4-BE49-F238E27FC236}">
                <a16:creationId xmlns:a16="http://schemas.microsoft.com/office/drawing/2014/main" xmlns="" id="{81C4F8BC-9AA0-4B6F-A978-3C775A53C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408"/>
            <a:ext cx="3858260" cy="4142740"/>
          </a:xfrm>
          <a:prstGeom prst="rect">
            <a:avLst/>
          </a:prstGeom>
          <a:noFill/>
        </p:spPr>
      </p:pic>
      <p:sp>
        <p:nvSpPr>
          <p:cNvPr id="13" name="양쪽 모서리가 둥근 사각형 27">
            <a:extLst>
              <a:ext uri="{FF2B5EF4-FFF2-40B4-BE49-F238E27FC236}">
                <a16:creationId xmlns:a16="http://schemas.microsoft.com/office/drawing/2014/main" xmlns="" id="{FBC8484B-1B13-4406-B82E-3D9F20432C82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양쪽 모서리가 둥근 사각형 27">
            <a:extLst>
              <a:ext uri="{FF2B5EF4-FFF2-40B4-BE49-F238E27FC236}">
                <a16:creationId xmlns:a16="http://schemas.microsoft.com/office/drawing/2014/main" xmlns="" id="{7B90AFE7-16D9-47D2-9D70-88F3F3A0DDFB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xmlns="" id="{0BDE7233-7BE6-46B9-8349-D881D1EDBEDD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양쪽 모서리가 둥근 사각형 27">
            <a:extLst>
              <a:ext uri="{FF2B5EF4-FFF2-40B4-BE49-F238E27FC236}">
                <a16:creationId xmlns:a16="http://schemas.microsoft.com/office/drawing/2014/main" xmlns="" id="{476A7B37-83A2-44D5-987E-12539C17A0F8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AB28A6C-59AB-4A08-9717-E86D218F9C64}"/>
              </a:ext>
            </a:extLst>
          </p:cNvPr>
          <p:cNvSpPr/>
          <p:nvPr/>
        </p:nvSpPr>
        <p:spPr>
          <a:xfrm>
            <a:off x="4119776" y="2486895"/>
            <a:ext cx="5082355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0800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(1) 관리자가 웹에서 보내고 싶은 문구를 입력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defTabSz="508000"/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defTabSz="508000"/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defTabSz="508000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defTabSz="50800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(2) 해당 문구를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사용자에게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전송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defTabSz="508000"/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defTabSz="508000"/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defTabSz="508000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defTabSz="50800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(3) 그 사용자는 기기 상태창에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관리자가</a:t>
            </a:r>
          </a:p>
          <a:p>
            <a:pPr algn="just" defTabSz="50800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보낸 문구가 표시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defTabSz="508000"/>
            <a:endParaRPr lang="ko-KR" altLang="en-US" sz="1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49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152249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차트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김준혁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20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0668" y="601199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시퀀스 차트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 가입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530F9F6C-32FC-4F68-A6B2-0B0DF4DB0DE5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27C2DB13-8692-4F8E-B33D-941CD511E636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9B19E5A1-69EB-448F-8B52-471AAFB2D800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532A41B5-D14A-4D63-A6B8-B36F14C0BE14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5121" name="_x273525648" descr="EMB000009c861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"/>
          <a:stretch>
            <a:fillRect/>
          </a:stretch>
        </p:blipFill>
        <p:spPr bwMode="auto">
          <a:xfrm>
            <a:off x="989199" y="1596543"/>
            <a:ext cx="7003649" cy="43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152249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차트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김준혁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20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0668" y="5972241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시퀀스 차트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푸시 알림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530F9F6C-32FC-4F68-A6B2-0B0DF4DB0DE5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27C2DB13-8692-4F8E-B33D-941CD511E636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9B19E5A1-69EB-448F-8B52-471AAFB2D800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532A41B5-D14A-4D63-A6B8-B36F14C0BE14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097" name="_x273526528" descr="EMB000009c861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"/>
          <a:stretch>
            <a:fillRect/>
          </a:stretch>
        </p:blipFill>
        <p:spPr bwMode="auto">
          <a:xfrm>
            <a:off x="1223679" y="1628800"/>
            <a:ext cx="6696641" cy="432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47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275856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박광덕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080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6104" y="5832524"/>
            <a:ext cx="287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애플리케이션 전체 흐름도</a:t>
            </a: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2" name="그림 21" descr="C:/Users/mercy/AppData/Roaming/PolarisOffice/ETemp/2300_23274832/fImage668521993902.jpeg">
            <a:extLst>
              <a:ext uri="{FF2B5EF4-FFF2-40B4-BE49-F238E27FC236}">
                <a16:creationId xmlns:a16="http://schemas.microsoft.com/office/drawing/2014/main" xmlns="" id="{202766F5-4959-4BB2-A9A2-971CB1425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0" y="1825108"/>
            <a:ext cx="4359036" cy="390053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6" name="양쪽 모서리가 둥근 사각형 27">
            <a:extLst>
              <a:ext uri="{FF2B5EF4-FFF2-40B4-BE49-F238E27FC236}">
                <a16:creationId xmlns:a16="http://schemas.microsoft.com/office/drawing/2014/main" xmlns="" id="{95371FFD-3415-401A-9AAA-C7487384D636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8FF830E6-53B5-44F8-88CD-3256D2365454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6FD709BA-52D1-4531-A883-3C57D2304C54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양쪽 모서리가 둥근 사각형 27">
            <a:extLst>
              <a:ext uri="{FF2B5EF4-FFF2-40B4-BE49-F238E27FC236}">
                <a16:creationId xmlns:a16="http://schemas.microsoft.com/office/drawing/2014/main" xmlns="" id="{42CE9A08-494E-47BB-8FF5-13DC130BC7FD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7EA8BCA-E8C4-4DED-AF5A-D7CAC32EB7F4}"/>
              </a:ext>
            </a:extLst>
          </p:cNvPr>
          <p:cNvSpPr/>
          <p:nvPr/>
        </p:nvSpPr>
        <p:spPr>
          <a:xfrm>
            <a:off x="4784760" y="2436549"/>
            <a:ext cx="41077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어플의 전체적인 흐름도이다</a:t>
            </a:r>
            <a:r>
              <a:rPr lang="en-US" altLang="ko-KR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kern="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처음 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어플을 실행시키면 인트로 화면이 나온다</a:t>
            </a:r>
            <a:r>
              <a:rPr lang="en-US" altLang="ko-KR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인트로 화면에서 로그인 화면으로 자동으로 넘어가게 된다</a:t>
            </a:r>
            <a:r>
              <a:rPr lang="en-US" altLang="ko-KR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화면에서는 카카오톡을 사용하여 사용자가 로그인을 할 수 있게 구현한다</a:t>
            </a:r>
            <a:r>
              <a:rPr lang="en-US" altLang="ko-KR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kern="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로그인이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kern="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성공하면 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게시판이나 자판기의 현황을 확인 할 수 있는 화면으로 넘어가게 구현한다</a:t>
            </a:r>
            <a:r>
              <a:rPr lang="en-US" altLang="ko-KR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sz="1500" kern="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7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224257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 설계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박광덕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89" y="548680"/>
            <a:ext cx="2219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03648" y="6228020"/>
            <a:ext cx="232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구상도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8" name="그림 17" descr="C:/Users/mercy/AppData/Roaming/PolarisOffice/ETemp/2300_23274832/fImage443103938716.jpeg">
            <a:extLst>
              <a:ext uri="{FF2B5EF4-FFF2-40B4-BE49-F238E27FC236}">
                <a16:creationId xmlns:a16="http://schemas.microsoft.com/office/drawing/2014/main" xmlns="" id="{2FEBDA56-795D-426F-B9DB-8DAADE158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0" y="1847971"/>
            <a:ext cx="4052308" cy="4288790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6" name="양쪽 모서리가 둥근 사각형 27">
            <a:extLst>
              <a:ext uri="{FF2B5EF4-FFF2-40B4-BE49-F238E27FC236}">
                <a16:creationId xmlns:a16="http://schemas.microsoft.com/office/drawing/2014/main" xmlns="" id="{95371FFD-3415-401A-9AAA-C7487384D636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8FF830E6-53B5-44F8-88CD-3256D2365454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6FD709BA-52D1-4531-A883-3C57D2304C54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양쪽 모서리가 둥근 사각형 27">
            <a:extLst>
              <a:ext uri="{FF2B5EF4-FFF2-40B4-BE49-F238E27FC236}">
                <a16:creationId xmlns:a16="http://schemas.microsoft.com/office/drawing/2014/main" xmlns="" id="{42CE9A08-494E-47BB-8FF5-13DC130BC7FD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E36E044-F8F6-4A68-9B8B-B87FC57C0648}"/>
              </a:ext>
            </a:extLst>
          </p:cNvPr>
          <p:cNvSpPr/>
          <p:nvPr/>
        </p:nvSpPr>
        <p:spPr>
          <a:xfrm>
            <a:off x="4778647" y="3281402"/>
            <a:ext cx="414694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게시판은 해당 자판기의 오류 사항이나 사용자가 원하는 제품에 대한 문의를 실시간으로 접수하기 위함이다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91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419870" y="648168"/>
            <a:ext cx="3024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 설계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박광덕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22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xmlns="" id="{F6CE000C-052E-4306-8189-47F9AF90C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326527"/>
              </p:ext>
            </p:extLst>
          </p:nvPr>
        </p:nvGraphicFramePr>
        <p:xfrm>
          <a:off x="4139952" y="1341846"/>
          <a:ext cx="5348875" cy="530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그림 14" descr="C:/Users/mercy/AppData/Roaming/PolarisOffice/ETemp/2300_23274832/fImage56827239292.jpeg">
            <a:extLst>
              <a:ext uri="{FF2B5EF4-FFF2-40B4-BE49-F238E27FC236}">
                <a16:creationId xmlns:a16="http://schemas.microsoft.com/office/drawing/2014/main" xmlns="" id="{EB9EDB67-EA60-4313-B3B5-35BF792416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6" y="1871172"/>
            <a:ext cx="2248354" cy="455297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6" name="텍스트 상자 8">
            <a:extLst>
              <a:ext uri="{FF2B5EF4-FFF2-40B4-BE49-F238E27FC236}">
                <a16:creationId xmlns:a16="http://schemas.microsoft.com/office/drawing/2014/main" xmlns="" id="{02E8258E-68A6-4B5F-B61D-31DD5E4524EB}"/>
              </a:ext>
            </a:extLst>
          </p:cNvPr>
          <p:cNvSpPr txBox="1">
            <a:spLocks/>
          </p:cNvSpPr>
          <p:nvPr/>
        </p:nvSpPr>
        <p:spPr>
          <a:xfrm>
            <a:off x="998324" y="6325795"/>
            <a:ext cx="428888" cy="11618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7" name="그림 16" descr="C:/Users/mercy/AppData/Roaming/PolarisOffice/ETemp/2300_23274832/fImage391912442382.jpeg">
            <a:extLst>
              <a:ext uri="{FF2B5EF4-FFF2-40B4-BE49-F238E27FC236}">
                <a16:creationId xmlns:a16="http://schemas.microsoft.com/office/drawing/2014/main" xmlns="" id="{54867806-D914-4B0F-821E-7E3E1FFA29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93" y="1871172"/>
            <a:ext cx="2002977" cy="45708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123B032F-0238-49B3-BA32-E348DDF95772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D9D96D79-F0A3-4EDC-9E84-93CC61D32DB3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BC7DD6A6-7EF7-42D5-8451-64654A4BE7AF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B92A4746-B4EE-4DA4-8FBB-612F37E185B6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59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152249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차트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박광덕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20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0667" y="5972241"/>
            <a:ext cx="357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시퀀스 차트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카카오톡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530F9F6C-32FC-4F68-A6B2-0B0DF4DB0DE5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27C2DB13-8692-4F8E-B33D-941CD511E636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9B19E5A1-69EB-448F-8B52-471AAFB2D800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532A41B5-D14A-4D63-A6B8-B36F14C0BE14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145" name="_x273524768" descr="EMB000009c861d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16" y="1628800"/>
            <a:ext cx="7465872" cy="412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5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문서 4"/>
          <p:cNvSpPr/>
          <p:nvPr/>
        </p:nvSpPr>
        <p:spPr>
          <a:xfrm>
            <a:off x="0" y="0"/>
            <a:ext cx="9144000" cy="1196752"/>
          </a:xfrm>
          <a:prstGeom prst="flowChartDocumen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305988"/>
            <a:ext cx="913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155302" y="2353867"/>
            <a:ext cx="1977470" cy="1684079"/>
            <a:chOff x="1446141" y="2976210"/>
            <a:chExt cx="1977470" cy="1684079"/>
          </a:xfrm>
        </p:grpSpPr>
        <p:sp>
          <p:nvSpPr>
            <p:cNvPr id="50" name="육각형 49"/>
            <p:cNvSpPr/>
            <p:nvPr/>
          </p:nvSpPr>
          <p:spPr>
            <a:xfrm>
              <a:off x="1474806" y="2976210"/>
              <a:ext cx="1923334" cy="1684079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1446141" y="3098622"/>
              <a:ext cx="1977470" cy="1102283"/>
              <a:chOff x="179512" y="1556792"/>
              <a:chExt cx="2304256" cy="143266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79512" y="2149404"/>
                <a:ext cx="2304256" cy="84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시스템</a:t>
                </a:r>
                <a:endPara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설계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82400" y="1556792"/>
                <a:ext cx="383294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2</a:t>
                </a:r>
                <a:endPara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grpSp>
        <p:nvGrpSpPr>
          <p:cNvPr id="56" name="그룹 55"/>
          <p:cNvGrpSpPr/>
          <p:nvPr/>
        </p:nvGrpSpPr>
        <p:grpSpPr>
          <a:xfrm>
            <a:off x="4738070" y="1496142"/>
            <a:ext cx="1987560" cy="1684079"/>
            <a:chOff x="1436051" y="2985310"/>
            <a:chExt cx="1987560" cy="1684079"/>
          </a:xfrm>
        </p:grpSpPr>
        <p:sp>
          <p:nvSpPr>
            <p:cNvPr id="57" name="육각형 56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rgbClr val="FFF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446141" y="3098622"/>
              <a:ext cx="1977470" cy="1102283"/>
              <a:chOff x="179512" y="1556792"/>
              <a:chExt cx="2304256" cy="1432664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79512" y="2149404"/>
                <a:ext cx="2304256" cy="84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시스템</a:t>
                </a:r>
                <a:endPara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구현</a:t>
                </a: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182400" y="1556792"/>
                <a:ext cx="383294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3</a:t>
                </a:r>
                <a:endPara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1619672" y="1487115"/>
            <a:ext cx="1977470" cy="1684079"/>
            <a:chOff x="1381915" y="2985310"/>
            <a:chExt cx="1977470" cy="1684079"/>
          </a:xfrm>
        </p:grpSpPr>
        <p:sp>
          <p:nvSpPr>
            <p:cNvPr id="62" name="육각형 61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rgbClr val="FFF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1381915" y="3188334"/>
              <a:ext cx="1977470" cy="871272"/>
              <a:chOff x="104672" y="1673394"/>
              <a:chExt cx="2304256" cy="1132414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104672" y="2325778"/>
                <a:ext cx="2304256" cy="48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서론 </a:t>
                </a:r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099709" y="1673394"/>
                <a:ext cx="383294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1</a:t>
                </a:r>
                <a:endPara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0" y="6666112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FDE53"/>
                </a:solidFill>
              </a:rPr>
              <a:t>copyright</a:t>
            </a:r>
            <a:r>
              <a:rPr lang="ko-KR" altLang="en-US" sz="600" dirty="0">
                <a:solidFill>
                  <a:srgbClr val="FFDE53"/>
                </a:solidFill>
              </a:rPr>
              <a:t>ⓒ</a:t>
            </a:r>
            <a:r>
              <a:rPr lang="en-US" altLang="ko-KR" sz="600" dirty="0">
                <a:solidFill>
                  <a:srgbClr val="FFDE53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rgbClr val="FFDE53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2579" y="-27384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copyright</a:t>
            </a:r>
            <a:r>
              <a:rPr lang="ko-KR" altLang="en-US" sz="600" dirty="0">
                <a:solidFill>
                  <a:schemeClr val="bg1"/>
                </a:solidFill>
              </a:rPr>
              <a:t>ⓒ</a:t>
            </a:r>
            <a:r>
              <a:rPr lang="en-US" altLang="ko-KR" sz="600" dirty="0">
                <a:solidFill>
                  <a:schemeClr val="bg1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6219237" y="2380514"/>
            <a:ext cx="1977470" cy="1684079"/>
            <a:chOff x="1403938" y="2985310"/>
            <a:chExt cx="1977470" cy="1684079"/>
          </a:xfrm>
        </p:grpSpPr>
        <p:sp>
          <p:nvSpPr>
            <p:cNvPr id="44" name="육각형 43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403938" y="3131868"/>
              <a:ext cx="1977470" cy="880147"/>
              <a:chOff x="130335" y="1600003"/>
              <a:chExt cx="2304256" cy="114394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30335" y="2263922"/>
                <a:ext cx="2304256" cy="48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결 론</a:t>
                </a: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096695" y="1600003"/>
                <a:ext cx="383294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4</a:t>
                </a:r>
                <a:endPara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42A05964-8CAC-43CB-9A0D-3D9A2F7247C3}"/>
              </a:ext>
            </a:extLst>
          </p:cNvPr>
          <p:cNvGrpSpPr/>
          <p:nvPr/>
        </p:nvGrpSpPr>
        <p:grpSpPr>
          <a:xfrm>
            <a:off x="6219237" y="4076614"/>
            <a:ext cx="1987560" cy="1684079"/>
            <a:chOff x="1436051" y="2985310"/>
            <a:chExt cx="1987560" cy="1684079"/>
          </a:xfrm>
        </p:grpSpPr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xmlns="" id="{D990141A-CAA3-46D1-ABD8-CD5E96F90EA3}"/>
                </a:ext>
              </a:extLst>
            </p:cNvPr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rgbClr val="FFF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xmlns="" id="{776156AB-7137-4127-8961-A21EC8EEE940}"/>
                </a:ext>
              </a:extLst>
            </p:cNvPr>
            <p:cNvGrpSpPr/>
            <p:nvPr/>
          </p:nvGrpSpPr>
          <p:grpSpPr>
            <a:xfrm>
              <a:off x="1446141" y="3098622"/>
              <a:ext cx="1977470" cy="1102283"/>
              <a:chOff x="179512" y="1556792"/>
              <a:chExt cx="2304256" cy="143266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2DAFEE46-6B82-4E1C-8AA0-6B955D582A93}"/>
                  </a:ext>
                </a:extLst>
              </p:cNvPr>
              <p:cNvSpPr txBox="1"/>
              <p:nvPr/>
            </p:nvSpPr>
            <p:spPr>
              <a:xfrm>
                <a:off x="179512" y="2149404"/>
                <a:ext cx="2304256" cy="84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업무 분담 </a:t>
                </a:r>
                <a:endPara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및 역할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EE56A500-5E48-4A86-A686-3BEB47339819}"/>
                  </a:ext>
                </a:extLst>
              </p:cNvPr>
              <p:cNvSpPr/>
              <p:nvPr/>
            </p:nvSpPr>
            <p:spPr>
              <a:xfrm>
                <a:off x="1101164" y="1556792"/>
                <a:ext cx="383294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5</a:t>
                </a:r>
                <a:endPara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147C76EF-251A-4F67-9F9E-6B51062747FE}"/>
              </a:ext>
            </a:extLst>
          </p:cNvPr>
          <p:cNvGrpSpPr/>
          <p:nvPr/>
        </p:nvGrpSpPr>
        <p:grpSpPr>
          <a:xfrm>
            <a:off x="4660105" y="4929878"/>
            <a:ext cx="1977470" cy="1684079"/>
            <a:chOff x="1408983" y="2985310"/>
            <a:chExt cx="1977470" cy="1684079"/>
          </a:xfrm>
        </p:grpSpPr>
        <p:sp>
          <p:nvSpPr>
            <p:cNvPr id="39" name="육각형 38">
              <a:extLst>
                <a:ext uri="{FF2B5EF4-FFF2-40B4-BE49-F238E27FC236}">
                  <a16:creationId xmlns:a16="http://schemas.microsoft.com/office/drawing/2014/main" xmlns="" id="{EB2AF257-0EEF-4B0C-91F9-669223651AE7}"/>
                </a:ext>
              </a:extLst>
            </p:cNvPr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FF79195B-BFFB-44F1-9E60-926DD24173C3}"/>
                </a:ext>
              </a:extLst>
            </p:cNvPr>
            <p:cNvGrpSpPr/>
            <p:nvPr/>
          </p:nvGrpSpPr>
          <p:grpSpPr>
            <a:xfrm>
              <a:off x="1408983" y="3098622"/>
              <a:ext cx="1977470" cy="1325364"/>
              <a:chOff x="136213" y="1556792"/>
              <a:chExt cx="2304256" cy="172260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4FEAA195-01BD-4635-9989-D6CD1FCB903C}"/>
                  </a:ext>
                </a:extLst>
              </p:cNvPr>
              <p:cNvSpPr txBox="1"/>
              <p:nvPr/>
            </p:nvSpPr>
            <p:spPr>
              <a:xfrm>
                <a:off x="136213" y="2079326"/>
                <a:ext cx="2304256" cy="1200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소모</a:t>
                </a:r>
                <a:endPara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기자재</a:t>
                </a:r>
              </a:p>
              <a:p>
                <a:pPr algn="ctr"/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B8DF22-8628-4278-ACB4-8A14F2F16DB9}"/>
                  </a:ext>
                </a:extLst>
              </p:cNvPr>
              <p:cNvSpPr/>
              <p:nvPr/>
            </p:nvSpPr>
            <p:spPr>
              <a:xfrm>
                <a:off x="1096694" y="1556792"/>
                <a:ext cx="383294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6</a:t>
                </a:r>
                <a:endPara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1FE159FE-AF3A-4846-8810-5C2EC8DA3E02}"/>
              </a:ext>
            </a:extLst>
          </p:cNvPr>
          <p:cNvGrpSpPr/>
          <p:nvPr/>
        </p:nvGrpSpPr>
        <p:grpSpPr>
          <a:xfrm>
            <a:off x="3152722" y="4129786"/>
            <a:ext cx="1977470" cy="1684079"/>
            <a:chOff x="1433664" y="2985310"/>
            <a:chExt cx="1977470" cy="1684079"/>
          </a:xfrm>
        </p:grpSpPr>
        <p:sp>
          <p:nvSpPr>
            <p:cNvPr id="66" name="육각형 65">
              <a:extLst>
                <a:ext uri="{FF2B5EF4-FFF2-40B4-BE49-F238E27FC236}">
                  <a16:creationId xmlns:a16="http://schemas.microsoft.com/office/drawing/2014/main" xmlns="" id="{763C57FB-AD57-4F3F-86D6-5A31C5521E5B}"/>
                </a:ext>
              </a:extLst>
            </p:cNvPr>
            <p:cNvSpPr/>
            <p:nvPr/>
          </p:nvSpPr>
          <p:spPr>
            <a:xfrm>
              <a:off x="1433664" y="2985310"/>
              <a:ext cx="1923334" cy="1684079"/>
            </a:xfrm>
            <a:prstGeom prst="hexagon">
              <a:avLst/>
            </a:prstGeom>
            <a:solidFill>
              <a:srgbClr val="FFF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xmlns="" id="{E26324C3-ECE8-4EF0-B213-619086176674}"/>
                </a:ext>
              </a:extLst>
            </p:cNvPr>
            <p:cNvGrpSpPr/>
            <p:nvPr/>
          </p:nvGrpSpPr>
          <p:grpSpPr>
            <a:xfrm>
              <a:off x="1433664" y="3132071"/>
              <a:ext cx="1977470" cy="879944"/>
              <a:chOff x="164973" y="1600267"/>
              <a:chExt cx="2304256" cy="114368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793075FF-D956-4FE4-9124-86E970BB505D}"/>
                  </a:ext>
                </a:extLst>
              </p:cNvPr>
              <p:cNvSpPr txBox="1"/>
              <p:nvPr/>
            </p:nvSpPr>
            <p:spPr>
              <a:xfrm>
                <a:off x="164973" y="2263922"/>
                <a:ext cx="2304256" cy="48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참고문헌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xmlns="" id="{F5458807-AA67-42CC-A208-BD516E7A7F7A}"/>
                  </a:ext>
                </a:extLst>
              </p:cNvPr>
              <p:cNvSpPr/>
              <p:nvPr/>
            </p:nvSpPr>
            <p:spPr>
              <a:xfrm>
                <a:off x="1093913" y="1600267"/>
                <a:ext cx="383294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7</a:t>
                </a:r>
                <a:endPara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23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152249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차트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박광덕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20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0667" y="5972241"/>
            <a:ext cx="357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시퀀스 차트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530F9F6C-32FC-4F68-A6B2-0B0DF4DB0DE5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27C2DB13-8692-4F8E-B33D-941CD511E636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9B19E5A1-69EB-448F-8B52-471AAFB2D800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532A41B5-D14A-4D63-A6B8-B36F14C0BE14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169" name="_x273525648" descr="EMB000009c861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8" y="1413148"/>
            <a:ext cx="7183201" cy="435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3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152249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김세준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20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552" y="5661248"/>
            <a:ext cx="27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기본적인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자판기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구상도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6211" y="5661248"/>
            <a:ext cx="30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스마트 자판기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전체구상도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025" name="_x369534080" descr="EMB0000253815c5">
            <a:extLst>
              <a:ext uri="{FF2B5EF4-FFF2-40B4-BE49-F238E27FC236}">
                <a16:creationId xmlns:a16="http://schemas.microsoft.com/office/drawing/2014/main" xmlns="" id="{CD056C25-AC21-4E63-8301-2E3556B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3" y="2091741"/>
            <a:ext cx="2844800" cy="31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9" name="_x369534080" descr="EMB0000253815cb">
            <a:extLst>
              <a:ext uri="{FF2B5EF4-FFF2-40B4-BE49-F238E27FC236}">
                <a16:creationId xmlns:a16="http://schemas.microsoft.com/office/drawing/2014/main" xmlns="" id="{5C2C81AC-3DF8-4FB3-8740-0655F53E9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11" y="2107257"/>
            <a:ext cx="541979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530F9F6C-32FC-4F68-A6B2-0B0DF4DB0DE5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27C2DB13-8692-4F8E-B33D-941CD511E636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9B19E5A1-69EB-448F-8B52-471AAFB2D800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532A41B5-D14A-4D63-A6B8-B36F14C0BE14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07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203848" y="648168"/>
            <a:ext cx="3024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김세준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41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3" name="양쪽 모서리가 둥근 사각형 27">
            <a:extLst>
              <a:ext uri="{FF2B5EF4-FFF2-40B4-BE49-F238E27FC236}">
                <a16:creationId xmlns:a16="http://schemas.microsoft.com/office/drawing/2014/main" xmlns="" id="{75C20CB1-B7B8-41FD-8AEE-DC08D4FD6DDC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양쪽 모서리가 둥근 사각형 27">
            <a:extLst>
              <a:ext uri="{FF2B5EF4-FFF2-40B4-BE49-F238E27FC236}">
                <a16:creationId xmlns:a16="http://schemas.microsoft.com/office/drawing/2014/main" xmlns="" id="{82E89A5C-462F-4F6B-A5C6-B40502D91ADB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xmlns="" id="{5EC33312-FCFC-4EDF-A856-9BC15EF3CDFC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양쪽 모서리가 둥근 사각형 27">
            <a:extLst>
              <a:ext uri="{FF2B5EF4-FFF2-40B4-BE49-F238E27FC236}">
                <a16:creationId xmlns:a16="http://schemas.microsoft.com/office/drawing/2014/main" xmlns="" id="{782702BC-CA16-4C1A-81EA-3149495AEB77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35696" y="6228020"/>
            <a:ext cx="253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스마트 자판기 회로도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24128" y="1895524"/>
            <a:ext cx="39566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-PIN MAP-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 latinLnBrk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1 - digital_pin11</a:t>
            </a:r>
          </a:p>
          <a:p>
            <a:pPr fontAlgn="base" latinLnBrk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2 - digital_pin10</a:t>
            </a:r>
          </a:p>
          <a:p>
            <a:pPr fontAlgn="base" latinLnBrk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3 - digital_pin9</a:t>
            </a:r>
          </a:p>
          <a:p>
            <a:pPr fontAlgn="base" latinLnBrk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4 - digital_pin6</a:t>
            </a:r>
          </a:p>
          <a:p>
            <a:pPr fontAlgn="base" latinLnBrk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1 - digital_pin8</a:t>
            </a:r>
          </a:p>
          <a:p>
            <a:pPr fontAlgn="base" latinLnBrk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2 - digital_pin7</a:t>
            </a:r>
          </a:p>
          <a:p>
            <a:pPr fontAlgn="base" latinLnBrk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3 - digital_pin5</a:t>
            </a:r>
          </a:p>
          <a:p>
            <a:pPr fontAlgn="base" latinLnBrk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4 - digital_pin4 </a:t>
            </a:r>
          </a:p>
          <a:p>
            <a:pPr fontAlgn="base" latinLnBrk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초음파센서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digital_pin2,3 </a:t>
            </a:r>
          </a:p>
          <a:p>
            <a:pPr fontAlgn="base" latinLnBrk="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LCD - analog_pin4,5</a:t>
            </a:r>
          </a:p>
          <a:p>
            <a:pPr fontAlgn="base" latinLnBrk="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- digital_pin13</a:t>
            </a:r>
          </a:p>
          <a:p>
            <a:pPr fontAlgn="base" latinLnBrk="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coin - digital_pin12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76" y="1717576"/>
            <a:ext cx="5463345" cy="428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86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152249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차트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김세준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20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0668" y="5972241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시퀀스 차트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모듈간 통신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530F9F6C-32FC-4F68-A6B2-0B0DF4DB0DE5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27C2DB13-8692-4F8E-B33D-941CD511E636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9B19E5A1-69EB-448F-8B52-471AAFB2D800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532A41B5-D14A-4D63-A6B8-B36F14C0BE14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3073" name="_x273522128" descr="EMB000009c861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7" y="1712007"/>
            <a:ext cx="7716985" cy="420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4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250629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김믿음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308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530F9F6C-32FC-4F68-A6B2-0B0DF4DB0DE5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27C2DB13-8692-4F8E-B33D-941CD511E636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9B19E5A1-69EB-448F-8B52-471AAFB2D800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532A41B5-D14A-4D63-A6B8-B36F14C0BE14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Picture 4" descr="C:\Users\김준혁\Desktop\자판기 설계도\앞면!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21" y="1639258"/>
            <a:ext cx="354168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김준혁\Desktop\자판기 설계도\뒷면과 판때기!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55046"/>
            <a:ext cx="4587886" cy="23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김준혁\Desktop\자판기 설계도\옆면!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835502"/>
            <a:ext cx="4789562" cy="223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283232" y="6165304"/>
            <a:ext cx="524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123D Design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디자인 한 자판기 프레임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0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530F9F6C-32FC-4F68-A6B2-0B0DF4DB0DE5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27C2DB13-8692-4F8E-B33D-941CD511E636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9B19E5A1-69EB-448F-8B52-471AAFB2D800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532A41B5-D14A-4D63-A6B8-B36F14C0BE14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50629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김믿음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06690" y="548680"/>
            <a:ext cx="2308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9" name="Picture 2" descr="C:\Users\김준혁\Desktop\캡처 폴더\앞면 왼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3069700" cy="3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김준혁\Desktop\캡처 폴더\앞면 오른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52" y="2060848"/>
            <a:ext cx="2869656" cy="3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김준혁\Desktop\캡처 폴더\동전 투입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060848"/>
            <a:ext cx="2232248" cy="3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2987824" y="1340768"/>
            <a:ext cx="3171264" cy="619596"/>
          </a:xfrm>
          <a:prstGeom prst="ellipse">
            <a:avLst/>
          </a:prstGeom>
          <a:solidFill>
            <a:srgbClr val="FFE7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앞면</a:t>
            </a:r>
            <a:endParaRPr lang="ko-KR" altLang="en-US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1944" y="5931198"/>
            <a:ext cx="8816123" cy="365125"/>
          </a:xfrm>
        </p:spPr>
        <p:txBody>
          <a:bodyPr/>
          <a:lstStyle/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왼쪽 면                            오른쪽 면                      동전투입구                       </a:t>
            </a:r>
            <a:endParaRPr lang="ko-KR" altLang="en-US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6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530F9F6C-32FC-4F68-A6B2-0B0DF4DB0DE5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27C2DB13-8692-4F8E-B33D-941CD511E636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xmlns="" id="{9B19E5A1-69EB-448F-8B52-471AAFB2D800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양쪽 모서리가 둥근 사각형 27">
            <a:extLst>
              <a:ext uri="{FF2B5EF4-FFF2-40B4-BE49-F238E27FC236}">
                <a16:creationId xmlns:a16="http://schemas.microsoft.com/office/drawing/2014/main" xmlns="" id="{532A41B5-D14A-4D63-A6B8-B36F14C0BE14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6690" y="548680"/>
            <a:ext cx="2308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50629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김믿음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9" name="Picture 8" descr="C:\Users\김준혁\Desktop\뚠뚠\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24390" y="2647929"/>
            <a:ext cx="3870639" cy="273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9900" y="5944195"/>
            <a:ext cx="8615537" cy="365125"/>
          </a:xfrm>
        </p:spPr>
        <p:txBody>
          <a:bodyPr/>
          <a:lstStyle/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뒷면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뒷면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윗면</a:t>
            </a:r>
            <a:endParaRPr lang="ko-KR" altLang="en-US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36510" y="1412776"/>
            <a:ext cx="3171264" cy="619596"/>
          </a:xfrm>
          <a:prstGeom prst="ellipse">
            <a:avLst/>
          </a:prstGeom>
          <a:solidFill>
            <a:srgbClr val="FFE7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뒷면</a:t>
            </a:r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윗면</a:t>
            </a:r>
            <a:endParaRPr lang="ko-KR" altLang="en-US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3" descr="C:\Users\김준혁\Desktop\뚠뚠\주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28662" y="2657476"/>
            <a:ext cx="3870638" cy="271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김세준\Desktop\부엉이\KakaoTalk_20180618_03502433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8557" y="2560100"/>
            <a:ext cx="3870642" cy="290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6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3" name="양쪽 모서리가 둥근 사각형 27">
            <a:extLst>
              <a:ext uri="{FF2B5EF4-FFF2-40B4-BE49-F238E27FC236}">
                <a16:creationId xmlns:a16="http://schemas.microsoft.com/office/drawing/2014/main" xmlns="" id="{75C20CB1-B7B8-41FD-8AEE-DC08D4FD6DDC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양쪽 모서리가 둥근 사각형 27">
            <a:extLst>
              <a:ext uri="{FF2B5EF4-FFF2-40B4-BE49-F238E27FC236}">
                <a16:creationId xmlns:a16="http://schemas.microsoft.com/office/drawing/2014/main" xmlns="" id="{82E89A5C-462F-4F6B-A5C6-B40502D91ADB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xmlns="" id="{5EC33312-FCFC-4EDF-A856-9BC15EF3CDFC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양쪽 모서리가 둥근 사각형 27">
            <a:extLst>
              <a:ext uri="{FF2B5EF4-FFF2-40B4-BE49-F238E27FC236}">
                <a16:creationId xmlns:a16="http://schemas.microsoft.com/office/drawing/2014/main" xmlns="" id="{782702BC-CA16-4C1A-81EA-3149495AEB77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Picture 4" descr="C:\Users\김준혁\Desktop\뚠뚠\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83531" y="2645531"/>
            <a:ext cx="3877220" cy="275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7504" y="6021288"/>
            <a:ext cx="8781162" cy="365125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옆면                            받침 면                       칸막이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</a:t>
            </a:r>
            <a:endParaRPr lang="ko-KR" altLang="en-US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36510" y="1412776"/>
            <a:ext cx="3171264" cy="619596"/>
          </a:xfrm>
          <a:prstGeom prst="ellipse">
            <a:avLst/>
          </a:prstGeom>
          <a:solidFill>
            <a:srgbClr val="FFE7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옆면</a:t>
            </a:r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받침 면</a:t>
            </a:r>
            <a:endParaRPr lang="ko-KR" altLang="en-US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06690" y="548680"/>
            <a:ext cx="2308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50629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김믿음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0" name="Picture 9" descr="C:\Users\김준혁\Desktop\뚠뚠\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77144" y="2647408"/>
            <a:ext cx="3877222" cy="27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김세준\Desktop\부엉이\KakaoTalk_20180618_0350241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9801" y="2634386"/>
            <a:ext cx="3852729" cy="275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12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89199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E002D17-9933-42F1-B00D-5E540F7B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64" y="2645274"/>
            <a:ext cx="8703401" cy="2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3" name="양쪽 모서리가 둥근 사각형 27">
            <a:extLst>
              <a:ext uri="{FF2B5EF4-FFF2-40B4-BE49-F238E27FC236}">
                <a16:creationId xmlns:a16="http://schemas.microsoft.com/office/drawing/2014/main" xmlns="" id="{75C20CB1-B7B8-41FD-8AEE-DC08D4FD6DDC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양쪽 모서리가 둥근 사각형 27">
            <a:extLst>
              <a:ext uri="{FF2B5EF4-FFF2-40B4-BE49-F238E27FC236}">
                <a16:creationId xmlns:a16="http://schemas.microsoft.com/office/drawing/2014/main" xmlns="" id="{82E89A5C-462F-4F6B-A5C6-B40502D91ADB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xmlns="" id="{5EC33312-FCFC-4EDF-A856-9BC15EF3CDFC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양쪽 모서리가 둥근 사각형 27">
            <a:extLst>
              <a:ext uri="{FF2B5EF4-FFF2-40B4-BE49-F238E27FC236}">
                <a16:creationId xmlns:a16="http://schemas.microsoft.com/office/drawing/2014/main" xmlns="" id="{782702BC-CA16-4C1A-81EA-3149495AEB77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06690" y="548680"/>
            <a:ext cx="2308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50629" y="648168"/>
            <a:ext cx="329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김믿음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1" name="Picture 3" descr="C:\Users\김준혁\Desktop\뚠뚠\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88839" y="2629229"/>
            <a:ext cx="3993730" cy="285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Users\김준혁\Desktop\뚠뚠\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97034" y="2694804"/>
            <a:ext cx="3985963" cy="271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3521" y="6093296"/>
            <a:ext cx="8722975" cy="365125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아랫면                          칸막이</a:t>
            </a:r>
            <a:r>
              <a:rPr lang="en-US" altLang="ko-KR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칸막이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(3)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</a:t>
            </a:r>
            <a:endParaRPr lang="ko-KR" altLang="en-US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036510" y="1412776"/>
            <a:ext cx="3171264" cy="619596"/>
          </a:xfrm>
          <a:prstGeom prst="ellipse">
            <a:avLst/>
          </a:prstGeom>
          <a:solidFill>
            <a:srgbClr val="FFE7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아랫면</a:t>
            </a:r>
            <a:endParaRPr lang="ko-KR" altLang="en-US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5" descr="C:\Users\김준혁\Desktop\뚠뚠\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53423" y="2718558"/>
            <a:ext cx="4014440" cy="26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92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131840" y="982469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3688" y="491188"/>
            <a:ext cx="144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3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627784" y="105273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 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63688" y="491188"/>
            <a:ext cx="144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1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9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347864" y="648168"/>
            <a:ext cx="2142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20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0" y="1844824"/>
            <a:ext cx="88924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</a:t>
            </a:r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</a:p>
          <a:p>
            <a:pPr fontAlgn="base"/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김세준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Arduino UNO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모듈간 코딩은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Arduino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1.8.3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버전사용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박광덕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 Android Studio3.0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버전을 이용하고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SDK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OREO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김준혁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 Android Studio3.0, PHP,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파이어 베이스사용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김믿음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Auto CAD 2015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버전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,123D Design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 flipV="1">
            <a:off x="97160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양쪽 모서리가 둥근 사각형 15"/>
          <p:cNvSpPr/>
          <p:nvPr/>
        </p:nvSpPr>
        <p:spPr>
          <a:xfrm flipV="1">
            <a:off x="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944216" y="-45064"/>
            <a:ext cx="899592" cy="377720"/>
            <a:chOff x="0" y="-36676"/>
            <a:chExt cx="899592" cy="377720"/>
          </a:xfrm>
        </p:grpSpPr>
        <p:sp>
          <p:nvSpPr>
            <p:cNvPr id="23" name="양쪽 모서리가 둥근 사각형 22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3" name="양쪽 모서리가 둥근 사각형 27">
            <a:extLst>
              <a:ext uri="{FF2B5EF4-FFF2-40B4-BE49-F238E27FC236}">
                <a16:creationId xmlns:a16="http://schemas.microsoft.com/office/drawing/2014/main" xmlns="" id="{22A050B2-5646-4DAC-B3FF-CC802306C897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양쪽 모서리가 둥근 사각형 27">
            <a:extLst>
              <a:ext uri="{FF2B5EF4-FFF2-40B4-BE49-F238E27FC236}">
                <a16:creationId xmlns:a16="http://schemas.microsoft.com/office/drawing/2014/main" xmlns="" id="{BA3CAFB9-41E3-4374-9AC3-A7B6F07ADCA1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27">
            <a:extLst>
              <a:ext uri="{FF2B5EF4-FFF2-40B4-BE49-F238E27FC236}">
                <a16:creationId xmlns:a16="http://schemas.microsoft.com/office/drawing/2014/main" xmlns="" id="{D051AE8E-12B1-407E-8030-23C7B41E55D0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양쪽 모서리가 둥근 사각형 27">
            <a:extLst>
              <a:ext uri="{FF2B5EF4-FFF2-40B4-BE49-F238E27FC236}">
                <a16:creationId xmlns:a16="http://schemas.microsoft.com/office/drawing/2014/main" xmlns="" id="{F8DAA2E3-B437-4480-BA2D-A0CF9E7E85CE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7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131840" y="648168"/>
            <a:ext cx="2142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 내용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057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 flipV="1">
            <a:off x="97160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양쪽 모서리가 둥근 사각형 15"/>
          <p:cNvSpPr/>
          <p:nvPr/>
        </p:nvSpPr>
        <p:spPr>
          <a:xfrm flipV="1">
            <a:off x="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944216" y="-45064"/>
            <a:ext cx="899592" cy="377720"/>
            <a:chOff x="0" y="-36676"/>
            <a:chExt cx="899592" cy="377720"/>
          </a:xfrm>
        </p:grpSpPr>
        <p:sp>
          <p:nvSpPr>
            <p:cNvPr id="23" name="양쪽 모서리가 둥근 사각형 22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1" name="양쪽 모서리가 둥근 사각형 27">
            <a:extLst>
              <a:ext uri="{FF2B5EF4-FFF2-40B4-BE49-F238E27FC236}">
                <a16:creationId xmlns:a16="http://schemas.microsoft.com/office/drawing/2014/main" xmlns="" id="{A941BEA1-ABEC-4978-B108-14249AE86C22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양쪽 모서리가 둥근 사각형 27">
            <a:extLst>
              <a:ext uri="{FF2B5EF4-FFF2-40B4-BE49-F238E27FC236}">
                <a16:creationId xmlns:a16="http://schemas.microsoft.com/office/drawing/2014/main" xmlns="" id="{0C15266D-B4C3-4955-93BD-020936BF358D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양쪽 모서리가 둥근 사각형 27">
            <a:extLst>
              <a:ext uri="{FF2B5EF4-FFF2-40B4-BE49-F238E27FC236}">
                <a16:creationId xmlns:a16="http://schemas.microsoft.com/office/drawing/2014/main" xmlns="" id="{7701305D-9543-4F12-A640-07696F2CCDB7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양쪽 모서리가 둥근 사각형 27">
            <a:extLst>
              <a:ext uri="{FF2B5EF4-FFF2-40B4-BE49-F238E27FC236}">
                <a16:creationId xmlns:a16="http://schemas.microsoft.com/office/drawing/2014/main" xmlns="" id="{A2C7CB64-CDB0-4BEF-A0EE-9AC053ACEF9A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194" name="Picture 2" descr="C:\Users\김세준\Desktop\부엉이\KakaoTalk_20180618_0255463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736" y="1340769"/>
            <a:ext cx="3717499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김세준\Desktop\부엉이\KakaoTalk_20180618_0255457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7" y="1340768"/>
            <a:ext cx="3739331" cy="460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1619672" y="6093296"/>
            <a:ext cx="5266591" cy="365125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선처리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뒷면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옆모습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4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131840" y="648168"/>
            <a:ext cx="2142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 내용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057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 flipV="1">
            <a:off x="97160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양쪽 모서리가 둥근 사각형 15"/>
          <p:cNvSpPr/>
          <p:nvPr/>
        </p:nvSpPr>
        <p:spPr>
          <a:xfrm flipV="1">
            <a:off x="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944216" y="-45064"/>
            <a:ext cx="899592" cy="377720"/>
            <a:chOff x="0" y="-36676"/>
            <a:chExt cx="899592" cy="377720"/>
          </a:xfrm>
        </p:grpSpPr>
        <p:sp>
          <p:nvSpPr>
            <p:cNvPr id="23" name="양쪽 모서리가 둥근 사각형 22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1" name="양쪽 모서리가 둥근 사각형 27">
            <a:extLst>
              <a:ext uri="{FF2B5EF4-FFF2-40B4-BE49-F238E27FC236}">
                <a16:creationId xmlns:a16="http://schemas.microsoft.com/office/drawing/2014/main" xmlns="" id="{A941BEA1-ABEC-4978-B108-14249AE86C22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양쪽 모서리가 둥근 사각형 27">
            <a:extLst>
              <a:ext uri="{FF2B5EF4-FFF2-40B4-BE49-F238E27FC236}">
                <a16:creationId xmlns:a16="http://schemas.microsoft.com/office/drawing/2014/main" xmlns="" id="{0C15266D-B4C3-4955-93BD-020936BF358D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양쪽 모서리가 둥근 사각형 27">
            <a:extLst>
              <a:ext uri="{FF2B5EF4-FFF2-40B4-BE49-F238E27FC236}">
                <a16:creationId xmlns:a16="http://schemas.microsoft.com/office/drawing/2014/main" xmlns="" id="{7701305D-9543-4F12-A640-07696F2CCDB7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양쪽 모서리가 둥근 사각형 27">
            <a:extLst>
              <a:ext uri="{FF2B5EF4-FFF2-40B4-BE49-F238E27FC236}">
                <a16:creationId xmlns:a16="http://schemas.microsoft.com/office/drawing/2014/main" xmlns="" id="{A2C7CB64-CDB0-4BEF-A0EE-9AC053ACEF9A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218" name="Picture 2" descr="C:\Users\김세준\Desktop\부엉이\KakaoTalk_20180618_0255467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52" y="1556792"/>
            <a:ext cx="3738417" cy="498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김세준\Desktop\부엉이\구현내용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06" y="1556792"/>
            <a:ext cx="3908026" cy="498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456323" y="3327876"/>
            <a:ext cx="214249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34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915816" y="648168"/>
            <a:ext cx="2592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 내용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20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flipV="1">
            <a:off x="0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969429" y="-1677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984648" y="-53452"/>
            <a:ext cx="899592" cy="377720"/>
            <a:chOff x="0" y="-36676"/>
            <a:chExt cx="899592" cy="377720"/>
          </a:xfrm>
        </p:grpSpPr>
        <p:sp>
          <p:nvSpPr>
            <p:cNvPr id="26" name="양쪽 모서리가 둥근 사각형 25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A1B28621-8E86-45E1-9F4A-6E15BD1DA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513" y="10687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xmlns="" id="{7D4824FB-1AA5-42D4-9BA0-0BADACD93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199" y="1591944"/>
            <a:ext cx="3296769" cy="4749430"/>
          </a:xfrm>
          <a:prstGeom prst="rect">
            <a:avLst/>
          </a:prstGeom>
        </p:spPr>
      </p:pic>
      <p:sp>
        <p:nvSpPr>
          <p:cNvPr id="12" name="양쪽 모서리가 둥근 사각형 27">
            <a:extLst>
              <a:ext uri="{FF2B5EF4-FFF2-40B4-BE49-F238E27FC236}">
                <a16:creationId xmlns:a16="http://schemas.microsoft.com/office/drawing/2014/main" xmlns="" id="{6F4F4659-4484-4409-9CFA-61016326E210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양쪽 모서리가 둥근 사각형 27">
            <a:extLst>
              <a:ext uri="{FF2B5EF4-FFF2-40B4-BE49-F238E27FC236}">
                <a16:creationId xmlns:a16="http://schemas.microsoft.com/office/drawing/2014/main" xmlns="" id="{F096A366-E129-4AC8-8CA8-C2E8FEB734DA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양쪽 모서리가 둥근 사각형 27">
            <a:extLst>
              <a:ext uri="{FF2B5EF4-FFF2-40B4-BE49-F238E27FC236}">
                <a16:creationId xmlns:a16="http://schemas.microsoft.com/office/drawing/2014/main" xmlns="" id="{C5FADCAF-98F6-4A89-B5CC-81B0EC20159A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xmlns="" id="{917AE906-7914-4069-82A7-709CCEF5755E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0C5F2D1-CB7A-49A8-A7D6-AA85A122C218}"/>
              </a:ext>
            </a:extLst>
          </p:cNvPr>
          <p:cNvSpPr/>
          <p:nvPr/>
        </p:nvSpPr>
        <p:spPr>
          <a:xfrm>
            <a:off x="4067944" y="2132856"/>
            <a:ext cx="45478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500" kern="0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로그인을</a:t>
            </a:r>
            <a:r>
              <a:rPr lang="ko-KR" altLang="en-US" sz="1500" kern="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성공하게 되면 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성공이라는 </a:t>
            </a:r>
            <a:r>
              <a:rPr lang="en-US" altLang="ko-KR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toast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메시지가 </a:t>
            </a:r>
            <a:r>
              <a:rPr lang="ko-KR" altLang="en-US" sz="1500" kern="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나타나게 되면서 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사용자의 카카오톡 이미지와 유저 이름이 화면에 나타난다</a:t>
            </a:r>
            <a:r>
              <a:rPr lang="en-US" altLang="ko-KR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해당 유저의 이미지가 없으면 배모양의 이미지가 나타나게 된다</a:t>
            </a:r>
            <a:r>
              <a:rPr lang="en-US" altLang="ko-KR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성공화면에서 자판기 화면으로 넘어가게 해주는 버튼 이벤트를 사용 하였다</a:t>
            </a:r>
            <a:r>
              <a:rPr lang="en-US" altLang="ko-KR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자판기 화면에서는 해당 자판기의 품목과 수량이 시각적으로 확인 할 수 있다</a:t>
            </a:r>
            <a:r>
              <a:rPr lang="en-US" altLang="ko-KR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자신의 원하는 품목을 클릭하게 되면 수량이 적어지고 수량을 채워 넣을 수 있다</a:t>
            </a:r>
            <a:r>
              <a:rPr lang="en-US" altLang="ko-KR" sz="15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sz="1500" kern="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86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131840" y="982469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 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3688" y="491188"/>
            <a:ext cx="144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4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2" y="1255792"/>
            <a:ext cx="8784976" cy="5400600"/>
          </a:xfrm>
          <a:prstGeom prst="roundRect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915816" y="648168"/>
            <a:ext cx="2142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300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 flipV="1">
            <a:off x="2483768" y="4039274"/>
            <a:ext cx="1784354" cy="397839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755576" y="1829714"/>
            <a:ext cx="7632848" cy="2952328"/>
          </a:xfrm>
          <a:prstGeom prst="roundRect">
            <a:avLst/>
          </a:prstGeom>
          <a:solidFill>
            <a:srgbClr val="FF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361" r="100000">
                        <a14:foregroundMark x1="28541" y1="79583" x2="17597" y2="20417"/>
                        <a14:foregroundMark x1="23820" y1="84583" x2="18455" y2="64167"/>
                        <a14:foregroundMark x1="77253" y1="88750" x2="80687" y2="5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09" y="4796404"/>
            <a:ext cx="2319461" cy="144966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5576" y="2507412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아두이노를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이용한 자판기 시스템과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자판기 관리 어플리케이션을 제작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발표 하였고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학기에는 기존에 만들어진 환경에 빅 데이터와 실시간 상황인지를 적용하여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전력을 효율적으로 줄일 수 있도록 하겠습니다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5" b="98104" l="45966" r="84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59" r="13151"/>
          <a:stretch/>
        </p:blipFill>
        <p:spPr>
          <a:xfrm>
            <a:off x="508692" y="452730"/>
            <a:ext cx="1006112" cy="1320085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2907474" y="-45064"/>
            <a:ext cx="899592" cy="377720"/>
            <a:chOff x="0" y="-36676"/>
            <a:chExt cx="899592" cy="377720"/>
          </a:xfrm>
        </p:grpSpPr>
        <p:sp>
          <p:nvSpPr>
            <p:cNvPr id="37" name="양쪽 모서리가 둥근 사각형 36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9" name="양쪽 모서리가 둥근 사각형 38"/>
          <p:cNvSpPr/>
          <p:nvPr/>
        </p:nvSpPr>
        <p:spPr>
          <a:xfrm flipV="1">
            <a:off x="97160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flipV="1">
            <a:off x="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양쪽 모서리가 둥근 사각형 27">
            <a:extLst>
              <a:ext uri="{FF2B5EF4-FFF2-40B4-BE49-F238E27FC236}">
                <a16:creationId xmlns:a16="http://schemas.microsoft.com/office/drawing/2014/main" xmlns="" id="{FECC9618-DD40-440B-8A8A-4269EDB3765C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양쪽 모서리가 둥근 사각형 27">
            <a:extLst>
              <a:ext uri="{FF2B5EF4-FFF2-40B4-BE49-F238E27FC236}">
                <a16:creationId xmlns:a16="http://schemas.microsoft.com/office/drawing/2014/main" xmlns="" id="{13FAF291-4F64-4AD4-9403-434363F5020A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양쪽 모서리가 둥근 사각형 27">
            <a:extLst>
              <a:ext uri="{FF2B5EF4-FFF2-40B4-BE49-F238E27FC236}">
                <a16:creationId xmlns:a16="http://schemas.microsoft.com/office/drawing/2014/main" xmlns="" id="{114A6710-5246-44C2-B2C3-E8DCDCE2E6F6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양쪽 모서리가 둥근 사각형 27">
            <a:extLst>
              <a:ext uri="{FF2B5EF4-FFF2-40B4-BE49-F238E27FC236}">
                <a16:creationId xmlns:a16="http://schemas.microsoft.com/office/drawing/2014/main" xmlns="" id="{B293631F-3AA7-4A34-A076-1141AD89356B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9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131840" y="982469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 분담 및 역할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3688" y="491188"/>
            <a:ext cx="144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5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4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491880" y="648168"/>
            <a:ext cx="2448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 분담 및 역할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37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Chapter.5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361" r="100000">
                        <a14:foregroundMark x1="28541" y1="79583" x2="17597" y2="20417"/>
                        <a14:foregroundMark x1="23820" y1="84583" x2="18455" y2="64167"/>
                        <a14:foregroundMark x1="77253" y1="88750" x2="80687" y2="5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53" y="4760170"/>
            <a:ext cx="2319461" cy="14496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5" b="98104" l="45966" r="84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59" r="13151"/>
          <a:stretch/>
        </p:blipFill>
        <p:spPr>
          <a:xfrm>
            <a:off x="508692" y="452730"/>
            <a:ext cx="1006112" cy="1320085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3878024" y="-44200"/>
            <a:ext cx="899592" cy="377720"/>
            <a:chOff x="0" y="-36676"/>
            <a:chExt cx="899592" cy="377720"/>
          </a:xfrm>
        </p:grpSpPr>
        <p:sp>
          <p:nvSpPr>
            <p:cNvPr id="37" name="양쪽 모서리가 둥근 사각형 36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9" name="양쪽 모서리가 둥근 사각형 38"/>
          <p:cNvSpPr/>
          <p:nvPr/>
        </p:nvSpPr>
        <p:spPr>
          <a:xfrm flipV="1">
            <a:off x="97160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flipV="1">
            <a:off x="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양쪽 모서리가 둥근 사각형 27">
            <a:extLst>
              <a:ext uri="{FF2B5EF4-FFF2-40B4-BE49-F238E27FC236}">
                <a16:creationId xmlns:a16="http://schemas.microsoft.com/office/drawing/2014/main" xmlns="" id="{FECC9618-DD40-440B-8A8A-4269EDB3765C}"/>
              </a:ext>
            </a:extLst>
          </p:cNvPr>
          <p:cNvSpPr/>
          <p:nvPr/>
        </p:nvSpPr>
        <p:spPr>
          <a:xfrm flipV="1">
            <a:off x="291112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양쪽 모서리가 둥근 사각형 27">
            <a:extLst>
              <a:ext uri="{FF2B5EF4-FFF2-40B4-BE49-F238E27FC236}">
                <a16:creationId xmlns:a16="http://schemas.microsoft.com/office/drawing/2014/main" xmlns="" id="{13FAF291-4F64-4AD4-9403-434363F5020A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양쪽 모서리가 둥근 사각형 27">
            <a:extLst>
              <a:ext uri="{FF2B5EF4-FFF2-40B4-BE49-F238E27FC236}">
                <a16:creationId xmlns:a16="http://schemas.microsoft.com/office/drawing/2014/main" xmlns="" id="{114A6710-5246-44C2-B2C3-E8DCDCE2E6F6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양쪽 모서리가 둥근 사각형 27">
            <a:extLst>
              <a:ext uri="{FF2B5EF4-FFF2-40B4-BE49-F238E27FC236}">
                <a16:creationId xmlns:a16="http://schemas.microsoft.com/office/drawing/2014/main" xmlns="" id="{B293631F-3AA7-4A34-A076-1141AD89356B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818D0F0F-9A11-49C4-A186-E87FCE982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210450"/>
              </p:ext>
            </p:extLst>
          </p:nvPr>
        </p:nvGraphicFramePr>
        <p:xfrm>
          <a:off x="449796" y="2304333"/>
          <a:ext cx="8482275" cy="2567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582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165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  <a:endParaRPr lang="ko-KR" altLang="en-US" sz="1800" b="1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역할</a:t>
                      </a:r>
                      <a:endParaRPr lang="ko-KR" altLang="en-US" sz="1800" b="1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30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1800" b="1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김세준</a:t>
                      </a: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아두이노 및 전체적인 시스템관리</a:t>
                      </a: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팀장</a:t>
                      </a: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박광덕</a:t>
                      </a: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애플리케이션 및 데이터베이스 설계 및 구축</a:t>
                      </a: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김준혁</a:t>
                      </a: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애플리케이션 및 데이터베이스 설계 및 구축</a:t>
                      </a: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김믿음</a:t>
                      </a: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하드웨어 및 테스트</a:t>
                      </a: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6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3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131840" y="982469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소모 기자재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3688" y="491188"/>
            <a:ext cx="144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6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2" y="1255792"/>
            <a:ext cx="8784976" cy="5400600"/>
          </a:xfrm>
          <a:prstGeom prst="roundRect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347864" y="648168"/>
            <a:ext cx="2142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소모 기자재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30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Chapter.7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85" b="98104" l="45966" r="84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59" r="13151"/>
          <a:stretch/>
        </p:blipFill>
        <p:spPr>
          <a:xfrm>
            <a:off x="508692" y="452730"/>
            <a:ext cx="1006112" cy="1320085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5888699" y="-33164"/>
            <a:ext cx="899592" cy="377720"/>
            <a:chOff x="0" y="-36676"/>
            <a:chExt cx="899592" cy="377720"/>
          </a:xfrm>
        </p:grpSpPr>
        <p:sp>
          <p:nvSpPr>
            <p:cNvPr id="37" name="양쪽 모서리가 둥근 사각형 36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9" name="양쪽 모서리가 둥근 사각형 38"/>
          <p:cNvSpPr/>
          <p:nvPr/>
        </p:nvSpPr>
        <p:spPr>
          <a:xfrm flipV="1">
            <a:off x="97160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flipV="1">
            <a:off x="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양쪽 모서리가 둥근 사각형 27">
            <a:extLst>
              <a:ext uri="{FF2B5EF4-FFF2-40B4-BE49-F238E27FC236}">
                <a16:creationId xmlns:a16="http://schemas.microsoft.com/office/drawing/2014/main" xmlns="" id="{FECC9618-DD40-440B-8A8A-4269EDB3765C}"/>
              </a:ext>
            </a:extLst>
          </p:cNvPr>
          <p:cNvSpPr/>
          <p:nvPr/>
        </p:nvSpPr>
        <p:spPr>
          <a:xfrm flipV="1">
            <a:off x="291112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양쪽 모서리가 둥근 사각형 27">
            <a:extLst>
              <a:ext uri="{FF2B5EF4-FFF2-40B4-BE49-F238E27FC236}">
                <a16:creationId xmlns:a16="http://schemas.microsoft.com/office/drawing/2014/main" xmlns="" id="{13FAF291-4F64-4AD4-9403-434363F5020A}"/>
              </a:ext>
            </a:extLst>
          </p:cNvPr>
          <p:cNvSpPr/>
          <p:nvPr/>
        </p:nvSpPr>
        <p:spPr>
          <a:xfrm flipV="1">
            <a:off x="3911828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양쪽 모서리가 둥근 사각형 27">
            <a:extLst>
              <a:ext uri="{FF2B5EF4-FFF2-40B4-BE49-F238E27FC236}">
                <a16:creationId xmlns:a16="http://schemas.microsoft.com/office/drawing/2014/main" xmlns="" id="{114A6710-5246-44C2-B2C3-E8DCDCE2E6F6}"/>
              </a:ext>
            </a:extLst>
          </p:cNvPr>
          <p:cNvSpPr/>
          <p:nvPr/>
        </p:nvSpPr>
        <p:spPr>
          <a:xfrm flipV="1">
            <a:off x="4951821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양쪽 모서리가 둥근 사각형 27">
            <a:extLst>
              <a:ext uri="{FF2B5EF4-FFF2-40B4-BE49-F238E27FC236}">
                <a16:creationId xmlns:a16="http://schemas.microsoft.com/office/drawing/2014/main" xmlns="" id="{B293631F-3AA7-4A34-A076-1141AD89356B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1C205ED6-7EE8-41BB-B6D9-24B2A9EEE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5" name="_x370363072" descr="EMB0000433c4735">
            <a:extLst>
              <a:ext uri="{FF2B5EF4-FFF2-40B4-BE49-F238E27FC236}">
                <a16:creationId xmlns:a16="http://schemas.microsoft.com/office/drawing/2014/main" xmlns="" id="{97FA9E96-1FAA-4A1C-A593-40C10F10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484784"/>
            <a:ext cx="7632848" cy="49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5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79512" y="1255792"/>
            <a:ext cx="8784976" cy="5400600"/>
          </a:xfrm>
          <a:prstGeom prst="roundRect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915816" y="648168"/>
            <a:ext cx="2142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 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1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85" b="98104" l="45966" r="84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59" r="13151"/>
          <a:stretch/>
        </p:blipFill>
        <p:spPr>
          <a:xfrm>
            <a:off x="508692" y="452730"/>
            <a:ext cx="1006112" cy="1320085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915244" y="2924944"/>
            <a:ext cx="2520280" cy="2520280"/>
          </a:xfrm>
          <a:prstGeom prst="ellipse">
            <a:avLst/>
          </a:prstGeom>
          <a:solidFill>
            <a:srgbClr val="FF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 동기 및 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연구개발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필요성</a:t>
            </a:r>
          </a:p>
        </p:txBody>
      </p:sp>
      <p:sp>
        <p:nvSpPr>
          <p:cNvPr id="20" name="타원 19"/>
          <p:cNvSpPr/>
          <p:nvPr/>
        </p:nvSpPr>
        <p:spPr>
          <a:xfrm>
            <a:off x="6012160" y="2924944"/>
            <a:ext cx="2736304" cy="2520280"/>
          </a:xfrm>
          <a:prstGeom prst="ellipse">
            <a:avLst/>
          </a:prstGeom>
          <a:solidFill>
            <a:srgbClr val="FF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연구개발 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내용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범위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46140" y="3645024"/>
            <a:ext cx="2394012" cy="2376264"/>
          </a:xfrm>
          <a:prstGeom prst="ellipse">
            <a:avLst/>
          </a:prstGeom>
          <a:noFill/>
          <a:ln>
            <a:solidFill>
              <a:srgbClr val="FFCC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연구개발 목표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03" l="424" r="99435">
                        <a14:foregroundMark x1="14548" y1="63673" x2="24859" y2="55888"/>
                        <a14:foregroundMark x1="4944" y1="29940" x2="10028" y2="37325"/>
                        <a14:foregroundMark x1="26977" y1="20160" x2="32486" y2="17365"/>
                        <a14:foregroundMark x1="83192" y1="59481" x2="89972" y2="62275"/>
                        <a14:foregroundMark x1="83616" y1="19162" x2="96045" y2="27146"/>
                        <a14:backgroundMark x1="46751" y1="86427" x2="47316" y2="24551"/>
                        <a14:backgroundMark x1="61582" y1="81038" x2="55932" y2="200"/>
                        <a14:backgroundMark x1="41525" y1="68862" x2="41808" y2="33134"/>
                        <a14:backgroundMark x1="54237" y1="80439" x2="52542" y2="48303"/>
                        <a14:backgroundMark x1="42655" y1="27745" x2="50282" y2="11577"/>
                        <a14:backgroundMark x1="94350" y1="29741" x2="93785" y2="17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284984"/>
            <a:ext cx="3552496" cy="25138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2579" y="6656392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copyright</a:t>
            </a:r>
            <a:r>
              <a:rPr lang="ko-KR" altLang="en-US" sz="600" dirty="0">
                <a:solidFill>
                  <a:schemeClr val="bg1"/>
                </a:solidFill>
              </a:rPr>
              <a:t>ⓒ</a:t>
            </a:r>
            <a:r>
              <a:rPr lang="en-US" altLang="ko-KR" sz="600" dirty="0">
                <a:solidFill>
                  <a:schemeClr val="bg1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 flipV="1">
            <a:off x="97160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양쪽 모서리가 둥근 사각형 27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-45064"/>
            <a:ext cx="899592" cy="377720"/>
            <a:chOff x="0" y="-36676"/>
            <a:chExt cx="899592" cy="377720"/>
          </a:xfrm>
        </p:grpSpPr>
        <p:sp>
          <p:nvSpPr>
            <p:cNvPr id="30" name="양쪽 모서리가 둥근 사각형 29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0" y="6666112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FDE53"/>
                </a:solidFill>
              </a:rPr>
              <a:t>copyright</a:t>
            </a:r>
            <a:r>
              <a:rPr lang="ko-KR" altLang="en-US" sz="600" dirty="0">
                <a:solidFill>
                  <a:srgbClr val="FFDE53"/>
                </a:solidFill>
              </a:rPr>
              <a:t>ⓒ</a:t>
            </a:r>
            <a:r>
              <a:rPr lang="en-US" altLang="ko-KR" sz="600" dirty="0">
                <a:solidFill>
                  <a:srgbClr val="FFDE53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rgbClr val="FFDE53"/>
              </a:solidFill>
            </a:endParaRPr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959D432C-F381-4598-B9C5-9A86A23A902D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79F2E612-A8DC-4C6B-9844-425774158ABF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양쪽 모서리가 둥근 사각형 27">
            <a:extLst>
              <a:ext uri="{FF2B5EF4-FFF2-40B4-BE49-F238E27FC236}">
                <a16:creationId xmlns:a16="http://schemas.microsoft.com/office/drawing/2014/main" xmlns="" id="{5A620C6E-964A-4464-AD96-D0D73E52046E}"/>
              </a:ext>
            </a:extLst>
          </p:cNvPr>
          <p:cNvSpPr/>
          <p:nvPr/>
        </p:nvSpPr>
        <p:spPr>
          <a:xfrm flipV="1">
            <a:off x="5940152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양쪽 모서리가 둥근 사각형 27">
            <a:extLst>
              <a:ext uri="{FF2B5EF4-FFF2-40B4-BE49-F238E27FC236}">
                <a16:creationId xmlns:a16="http://schemas.microsoft.com/office/drawing/2014/main" xmlns="" id="{98AB75CE-C9E0-4147-8AF7-AC0F7768BF04}"/>
              </a:ext>
            </a:extLst>
          </p:cNvPr>
          <p:cNvSpPr/>
          <p:nvPr/>
        </p:nvSpPr>
        <p:spPr>
          <a:xfrm flipV="1">
            <a:off x="6912833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86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131840" y="982469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 문헌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3688" y="491188"/>
            <a:ext cx="144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7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7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2" y="1255792"/>
            <a:ext cx="8784976" cy="5400600"/>
          </a:xfrm>
          <a:prstGeom prst="roundRect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131840" y="648168"/>
            <a:ext cx="2142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 문헌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057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Chapter.7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 flipV="1">
            <a:off x="2483768" y="4039274"/>
            <a:ext cx="1784354" cy="397839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4455483" y="4039274"/>
            <a:ext cx="1916717" cy="397838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11560" y="2924944"/>
            <a:ext cx="2218723" cy="2952328"/>
          </a:xfrm>
          <a:prstGeom prst="roundRect">
            <a:avLst/>
          </a:prstGeom>
          <a:solidFill>
            <a:srgbClr val="FF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813256" y="2636912"/>
            <a:ext cx="3061087" cy="3568074"/>
          </a:xfrm>
          <a:prstGeom prst="roundRect">
            <a:avLst/>
          </a:prstGeom>
          <a:solidFill>
            <a:srgbClr val="FF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00316" y="2925832"/>
            <a:ext cx="26642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3)Disfluent(</a:t>
            </a:r>
            <a:r>
              <a:rPr lang="en-US" altLang="ko-KR" sz="1300" u="sng" dirty="0" smtClean="0"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https</a:t>
            </a:r>
            <a:r>
              <a:rPr lang="en-US" altLang="ko-KR" sz="1300" u="sng" dirty="0"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://bizfluent.com/about-5581475-much-electricity-vending-machine-waste-.html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4)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해외 신기술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지구 온난화 방지 위한 에너지 절감 대응 본격화 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한국자동판매기공업 회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(http://www.ndsl.kr/ndsl/commons/util/ndslOriginalView.do?dbt=JAKO&amp;cn=JAKO200970952053580&amp;oCn=JAKO200970952053580&amp;pageCode=PG11&amp;journal=NJOU00292015)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361" r="100000">
                        <a14:foregroundMark x1="28541" y1="79583" x2="17597" y2="20417"/>
                        <a14:foregroundMark x1="23820" y1="84583" x2="18455" y2="64167"/>
                        <a14:foregroundMark x1="77253" y1="88750" x2="80687" y2="5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38" y="3479454"/>
            <a:ext cx="2319461" cy="144966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94784" y="3032129"/>
            <a:ext cx="186099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이지세이버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400" u="sng" dirty="0">
                <a:latin typeface="HY견고딕" panose="02030600000101010101" pitchFamily="18" charset="-127"/>
                <a:ea typeface="HY견고딕" panose="02030600000101010101" pitchFamily="18" charset="-127"/>
                <a:hlinkClick r:id="rId5"/>
              </a:rPr>
              <a:t>http://easywj1.mailplug.net/skin/page/e-promotion3.html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조선신문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  <a:hlinkClick r:id="rId6"/>
              </a:rPr>
              <a:t>http://news.chosun.com/site/data/html_dir/2011/05/13/2011051300099.html?Dep0=twitter&amp;d=2011051300099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85" b="98104" l="45966" r="84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59" r="13151"/>
          <a:stretch/>
        </p:blipFill>
        <p:spPr>
          <a:xfrm>
            <a:off x="508692" y="452730"/>
            <a:ext cx="1006112" cy="1320085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6876256" y="-45064"/>
            <a:ext cx="899592" cy="377720"/>
            <a:chOff x="0" y="-36676"/>
            <a:chExt cx="899592" cy="377720"/>
          </a:xfrm>
        </p:grpSpPr>
        <p:sp>
          <p:nvSpPr>
            <p:cNvPr id="37" name="양쪽 모서리가 둥근 사각형 36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8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9" name="양쪽 모서리가 둥근 사각형 38"/>
          <p:cNvSpPr/>
          <p:nvPr/>
        </p:nvSpPr>
        <p:spPr>
          <a:xfrm flipV="1">
            <a:off x="97160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flipV="1">
            <a:off x="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양쪽 모서리가 둥근 사각형 27">
            <a:extLst>
              <a:ext uri="{FF2B5EF4-FFF2-40B4-BE49-F238E27FC236}">
                <a16:creationId xmlns:a16="http://schemas.microsoft.com/office/drawing/2014/main" xmlns="" id="{FECC9618-DD40-440B-8A8A-4269EDB3765C}"/>
              </a:ext>
            </a:extLst>
          </p:cNvPr>
          <p:cNvSpPr/>
          <p:nvPr/>
        </p:nvSpPr>
        <p:spPr>
          <a:xfrm flipV="1">
            <a:off x="291112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양쪽 모서리가 둥근 사각형 27">
            <a:extLst>
              <a:ext uri="{FF2B5EF4-FFF2-40B4-BE49-F238E27FC236}">
                <a16:creationId xmlns:a16="http://schemas.microsoft.com/office/drawing/2014/main" xmlns="" id="{13FAF291-4F64-4AD4-9403-434363F5020A}"/>
              </a:ext>
            </a:extLst>
          </p:cNvPr>
          <p:cNvSpPr/>
          <p:nvPr/>
        </p:nvSpPr>
        <p:spPr>
          <a:xfrm flipV="1">
            <a:off x="3911828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양쪽 모서리가 둥근 사각형 27">
            <a:extLst>
              <a:ext uri="{FF2B5EF4-FFF2-40B4-BE49-F238E27FC236}">
                <a16:creationId xmlns:a16="http://schemas.microsoft.com/office/drawing/2014/main" xmlns="" id="{114A6710-5246-44C2-B2C3-E8DCDCE2E6F6}"/>
              </a:ext>
            </a:extLst>
          </p:cNvPr>
          <p:cNvSpPr/>
          <p:nvPr/>
        </p:nvSpPr>
        <p:spPr>
          <a:xfrm flipV="1">
            <a:off x="4931975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양쪽 모서리가 둥근 사각형 27">
            <a:extLst>
              <a:ext uri="{FF2B5EF4-FFF2-40B4-BE49-F238E27FC236}">
                <a16:creationId xmlns:a16="http://schemas.microsoft.com/office/drawing/2014/main" xmlns="" id="{B293631F-3AA7-4A34-A076-1141AD89356B}"/>
              </a:ext>
            </a:extLst>
          </p:cNvPr>
          <p:cNvSpPr/>
          <p:nvPr/>
        </p:nvSpPr>
        <p:spPr>
          <a:xfrm flipV="1">
            <a:off x="5904656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2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3616" y="2636912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96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942" l="10000" r="93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1975"/>
          <a:stretch/>
        </p:blipFill>
        <p:spPr>
          <a:xfrm>
            <a:off x="6516216" y="548680"/>
            <a:ext cx="1859059" cy="25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66933" y="1301298"/>
            <a:ext cx="8784976" cy="5400600"/>
          </a:xfrm>
          <a:prstGeom prst="roundRect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344733" y="648168"/>
            <a:ext cx="3949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 동기 및 연구개발 필요성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057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85" b="98104" l="45966" r="84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59" r="13151"/>
          <a:stretch/>
        </p:blipFill>
        <p:spPr>
          <a:xfrm>
            <a:off x="508692" y="452730"/>
            <a:ext cx="1006112" cy="13200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4401" y="2538967"/>
            <a:ext cx="434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한국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OECD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국가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중 전력 소비량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2579" y="6656392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copyright</a:t>
            </a:r>
            <a:r>
              <a:rPr lang="ko-KR" altLang="en-US" sz="600" dirty="0">
                <a:solidFill>
                  <a:schemeClr val="bg1"/>
                </a:solidFill>
              </a:rPr>
              <a:t>ⓒ</a:t>
            </a:r>
            <a:r>
              <a:rPr lang="en-US" altLang="ko-KR" sz="600" dirty="0">
                <a:solidFill>
                  <a:schemeClr val="bg1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 flipV="1">
            <a:off x="97160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양쪽 모서리가 둥근 사각형 27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-45064"/>
            <a:ext cx="899592" cy="377720"/>
            <a:chOff x="0" y="-36676"/>
            <a:chExt cx="899592" cy="377720"/>
          </a:xfrm>
        </p:grpSpPr>
        <p:sp>
          <p:nvSpPr>
            <p:cNvPr id="30" name="양쪽 모서리가 둥근 사각형 29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0" y="6666112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FDE53"/>
                </a:solidFill>
              </a:rPr>
              <a:t>copyright</a:t>
            </a:r>
            <a:r>
              <a:rPr lang="ko-KR" altLang="en-US" sz="600" dirty="0">
                <a:solidFill>
                  <a:srgbClr val="FFDE53"/>
                </a:solidFill>
              </a:rPr>
              <a:t>ⓒ</a:t>
            </a:r>
            <a:r>
              <a:rPr lang="en-US" altLang="ko-KR" sz="600" dirty="0">
                <a:solidFill>
                  <a:srgbClr val="FFDE53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rgbClr val="FFDE53"/>
              </a:solidFill>
            </a:endParaRPr>
          </a:p>
        </p:txBody>
      </p:sp>
      <p:pic>
        <p:nvPicPr>
          <p:cNvPr id="22" name="그림 21" descr="C:/Users/mercy/AppData/Roaming/PolarisOffice/ETemp/2300_23274832/fImage687824546500.png">
            <a:extLst>
              <a:ext uri="{FF2B5EF4-FFF2-40B4-BE49-F238E27FC236}">
                <a16:creationId xmlns:a16="http://schemas.microsoft.com/office/drawing/2014/main" xmlns="" id="{39B77490-EFD6-4602-8000-EE942DEEDFEB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94" y="1370195"/>
            <a:ext cx="3834646" cy="2706877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7" name="양쪽 모서리가 둥근 사각형 27">
            <a:extLst>
              <a:ext uri="{FF2B5EF4-FFF2-40B4-BE49-F238E27FC236}">
                <a16:creationId xmlns:a16="http://schemas.microsoft.com/office/drawing/2014/main" xmlns="" id="{B4E3E496-818E-4722-A2A5-4067811F4722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양쪽 모서리가 둥근 사각형 27">
            <a:extLst>
              <a:ext uri="{FF2B5EF4-FFF2-40B4-BE49-F238E27FC236}">
                <a16:creationId xmlns:a16="http://schemas.microsoft.com/office/drawing/2014/main" xmlns="" id="{9D6197BD-DC7E-400C-9D09-B20E9DEAEDBE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양쪽 모서리가 둥근 사각형 27">
            <a:extLst>
              <a:ext uri="{FF2B5EF4-FFF2-40B4-BE49-F238E27FC236}">
                <a16:creationId xmlns:a16="http://schemas.microsoft.com/office/drawing/2014/main" xmlns="" id="{92C639FC-AB09-4C4B-9A7D-DC4134263125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양쪽 모서리가 둥근 사각형 27">
            <a:extLst>
              <a:ext uri="{FF2B5EF4-FFF2-40B4-BE49-F238E27FC236}">
                <a16:creationId xmlns:a16="http://schemas.microsoft.com/office/drawing/2014/main" xmlns="" id="{CDA386EC-661F-481E-B5E4-5B33AEAF3016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5" name="_x273523728" descr="EMB000009c8615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78896"/>
            <a:ext cx="3729013" cy="243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115616" y="2888730"/>
            <a:ext cx="25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인당 전력 소비량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위 </a:t>
            </a:r>
            <a:endParaRPr lang="en-US" altLang="ko-KR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8256" y="4972980"/>
            <a:ext cx="4341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자판기의 천국 일본의 경우도 자판기의 전력소모가 매우 큼을 알 수 있다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74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66933" y="1301298"/>
            <a:ext cx="8784976" cy="5400600"/>
          </a:xfrm>
          <a:prstGeom prst="roundRect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002024" y="610235"/>
            <a:ext cx="3139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연구개발 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308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5" b="98104" l="45966" r="84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59" r="13151"/>
          <a:stretch/>
        </p:blipFill>
        <p:spPr>
          <a:xfrm>
            <a:off x="508692" y="452730"/>
            <a:ext cx="1006112" cy="1320085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xmlns="" id="{A72F12D2-1C40-465E-B808-5A66B653A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383594"/>
              </p:ext>
            </p:extLst>
          </p:nvPr>
        </p:nvGraphicFramePr>
        <p:xfrm>
          <a:off x="350282" y="1877939"/>
          <a:ext cx="8443435" cy="424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-12579" y="6656392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copyright</a:t>
            </a:r>
            <a:r>
              <a:rPr lang="ko-KR" altLang="en-US" sz="600" dirty="0">
                <a:solidFill>
                  <a:schemeClr val="bg1"/>
                </a:solidFill>
              </a:rPr>
              <a:t>ⓒ</a:t>
            </a:r>
            <a:r>
              <a:rPr lang="en-US" altLang="ko-KR" sz="600" dirty="0">
                <a:solidFill>
                  <a:schemeClr val="bg1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 flipV="1">
            <a:off x="97160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양쪽 모서리가 둥근 사각형 27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-45064"/>
            <a:ext cx="899592" cy="377720"/>
            <a:chOff x="0" y="-36676"/>
            <a:chExt cx="899592" cy="377720"/>
          </a:xfrm>
        </p:grpSpPr>
        <p:sp>
          <p:nvSpPr>
            <p:cNvPr id="30" name="양쪽 모서리가 둥근 사각형 29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0" y="6666112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FDE53"/>
                </a:solidFill>
              </a:rPr>
              <a:t>copyright</a:t>
            </a:r>
            <a:r>
              <a:rPr lang="ko-KR" altLang="en-US" sz="600" dirty="0">
                <a:solidFill>
                  <a:srgbClr val="FFDE53"/>
                </a:solidFill>
              </a:rPr>
              <a:t>ⓒ</a:t>
            </a:r>
            <a:r>
              <a:rPr lang="en-US" altLang="ko-KR" sz="600" dirty="0">
                <a:solidFill>
                  <a:srgbClr val="FFDE53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rgbClr val="FFDE53"/>
              </a:solidFill>
            </a:endParaRP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xmlns="" id="{3A8F97D1-F164-4BC0-AD68-6119EB345398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양쪽 모서리가 둥근 사각형 27">
            <a:extLst>
              <a:ext uri="{FF2B5EF4-FFF2-40B4-BE49-F238E27FC236}">
                <a16:creationId xmlns:a16="http://schemas.microsoft.com/office/drawing/2014/main" xmlns="" id="{F8709BFD-D2F1-4128-9C49-8A899ABAC0A3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양쪽 모서리가 둥근 사각형 27">
            <a:extLst>
              <a:ext uri="{FF2B5EF4-FFF2-40B4-BE49-F238E27FC236}">
                <a16:creationId xmlns:a16="http://schemas.microsoft.com/office/drawing/2014/main" xmlns="" id="{35221DB9-1B0D-422D-B4A6-5D4A520AB438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123B158B-E529-41C3-9B18-55567310DC95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4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66933" y="1301298"/>
            <a:ext cx="8784976" cy="5400600"/>
          </a:xfrm>
          <a:prstGeom prst="roundRect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131840" y="610235"/>
            <a:ext cx="3949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연구개발 내용 및 범위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129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85" b="98104" l="45966" r="84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59" r="13151"/>
          <a:stretch/>
        </p:blipFill>
        <p:spPr>
          <a:xfrm>
            <a:off x="508692" y="452730"/>
            <a:ext cx="1006112" cy="1320085"/>
          </a:xfrm>
          <a:prstGeom prst="rect">
            <a:avLst/>
          </a:prstGeom>
        </p:spPr>
      </p:pic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xmlns="" id="{F498E7F2-646C-4F20-99E4-39D27EB53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580864"/>
              </p:ext>
            </p:extLst>
          </p:nvPr>
        </p:nvGraphicFramePr>
        <p:xfrm>
          <a:off x="359532" y="1988840"/>
          <a:ext cx="8424936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-12579" y="6656392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copyright</a:t>
            </a:r>
            <a:r>
              <a:rPr lang="ko-KR" altLang="en-US" sz="600" dirty="0">
                <a:solidFill>
                  <a:schemeClr val="bg1"/>
                </a:solidFill>
              </a:rPr>
              <a:t>ⓒ</a:t>
            </a:r>
            <a:r>
              <a:rPr lang="en-US" altLang="ko-KR" sz="600" dirty="0">
                <a:solidFill>
                  <a:schemeClr val="bg1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 flipV="1">
            <a:off x="971600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양쪽 모서리가 둥근 사각형 27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-45064"/>
            <a:ext cx="899592" cy="377720"/>
            <a:chOff x="0" y="-36676"/>
            <a:chExt cx="899592" cy="377720"/>
          </a:xfrm>
        </p:grpSpPr>
        <p:sp>
          <p:nvSpPr>
            <p:cNvPr id="30" name="양쪽 모서리가 둥근 사각형 29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0" y="6666112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FDE53"/>
                </a:solidFill>
              </a:rPr>
              <a:t>copyright</a:t>
            </a:r>
            <a:r>
              <a:rPr lang="ko-KR" altLang="en-US" sz="600" dirty="0">
                <a:solidFill>
                  <a:srgbClr val="FFDE53"/>
                </a:solidFill>
              </a:rPr>
              <a:t>ⓒ</a:t>
            </a:r>
            <a:r>
              <a:rPr lang="en-US" altLang="ko-KR" sz="600" dirty="0">
                <a:solidFill>
                  <a:srgbClr val="FFDE53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rgbClr val="FFDE53"/>
              </a:solidFill>
            </a:endParaRP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xmlns="" id="{24633E98-35DE-4BF1-8722-85C4AE33ED06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양쪽 모서리가 둥근 사각형 27">
            <a:extLst>
              <a:ext uri="{FF2B5EF4-FFF2-40B4-BE49-F238E27FC236}">
                <a16:creationId xmlns:a16="http://schemas.microsoft.com/office/drawing/2014/main" xmlns="" id="{D9CFF2D4-2117-4B18-9A35-8A45703300FD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양쪽 모서리가 둥근 사각형 27">
            <a:extLst>
              <a:ext uri="{FF2B5EF4-FFF2-40B4-BE49-F238E27FC236}">
                <a16:creationId xmlns:a16="http://schemas.microsoft.com/office/drawing/2014/main" xmlns="" id="{A26EAAF9-F927-443B-8ED4-6E2C13FDA233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B8518965-A6BE-4B06-B5A9-6203AEF84B32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4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31840" y="982469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설계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63688" y="491188"/>
            <a:ext cx="144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2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275856" y="648168"/>
            <a:ext cx="2142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설계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6690" y="548680"/>
            <a:ext cx="2057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Chapter.2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85" b="98104" l="45966" r="84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59" r="13151"/>
          <a:stretch/>
        </p:blipFill>
        <p:spPr>
          <a:xfrm>
            <a:off x="508692" y="452730"/>
            <a:ext cx="1006112" cy="1320085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873434" y="2201402"/>
            <a:ext cx="2394012" cy="2376264"/>
          </a:xfrm>
          <a:prstGeom prst="ellipse">
            <a:avLst/>
          </a:prstGeom>
          <a:solidFill>
            <a:srgbClr val="FF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문제점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</a:p>
        </p:txBody>
      </p:sp>
      <p:sp>
        <p:nvSpPr>
          <p:cNvPr id="20" name="타원 19"/>
          <p:cNvSpPr/>
          <p:nvPr/>
        </p:nvSpPr>
        <p:spPr>
          <a:xfrm>
            <a:off x="5859734" y="2201402"/>
            <a:ext cx="2592288" cy="2376264"/>
          </a:xfrm>
          <a:prstGeom prst="ellipse">
            <a:avLst/>
          </a:prstGeom>
          <a:solidFill>
            <a:srgbClr val="FF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차트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세부설계 내용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4267" y="3429000"/>
            <a:ext cx="2394012" cy="2376264"/>
          </a:xfrm>
          <a:prstGeom prst="ellipse">
            <a:avLst/>
          </a:prstGeom>
          <a:noFill/>
          <a:ln>
            <a:solidFill>
              <a:srgbClr val="FFCC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중점설계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고려사항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2579" y="6656392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copyright</a:t>
            </a:r>
            <a:r>
              <a:rPr lang="ko-KR" altLang="en-US" sz="600" dirty="0">
                <a:solidFill>
                  <a:schemeClr val="bg1"/>
                </a:solidFill>
              </a:rPr>
              <a:t>ⓒ</a:t>
            </a:r>
            <a:r>
              <a:rPr lang="en-US" altLang="ko-KR" sz="600" dirty="0">
                <a:solidFill>
                  <a:schemeClr val="bg1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 flipV="1">
            <a:off x="-26158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 flipV="1">
            <a:off x="19442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양쪽 모서리가 둥근 사각형 27"/>
          <p:cNvSpPr/>
          <p:nvPr/>
        </p:nvSpPr>
        <p:spPr>
          <a:xfrm flipV="1">
            <a:off x="2915816" y="0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36104" y="-45064"/>
            <a:ext cx="899592" cy="377720"/>
            <a:chOff x="0" y="-36676"/>
            <a:chExt cx="899592" cy="377720"/>
          </a:xfrm>
        </p:grpSpPr>
        <p:sp>
          <p:nvSpPr>
            <p:cNvPr id="30" name="양쪽 모서리가 둥근 사각형 29"/>
            <p:cNvSpPr/>
            <p:nvPr/>
          </p:nvSpPr>
          <p:spPr>
            <a:xfrm flipV="1">
              <a:off x="0" y="0"/>
              <a:ext cx="899592" cy="341044"/>
            </a:xfrm>
            <a:prstGeom prst="round2SameRect">
              <a:avLst/>
            </a:prstGeom>
            <a:solidFill>
              <a:srgbClr val="FFCC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528" y="-3667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0" y="6666112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FDE53"/>
                </a:solidFill>
              </a:rPr>
              <a:t>copyright</a:t>
            </a:r>
            <a:r>
              <a:rPr lang="ko-KR" altLang="en-US" sz="600" dirty="0">
                <a:solidFill>
                  <a:srgbClr val="FFDE53"/>
                </a:solidFill>
              </a:rPr>
              <a:t>ⓒ</a:t>
            </a:r>
            <a:r>
              <a:rPr lang="en-US" altLang="ko-KR" sz="600" dirty="0">
                <a:solidFill>
                  <a:srgbClr val="FFDE53"/>
                </a:solidFill>
              </a:rPr>
              <a:t> 2015 Nkak All Rights reserved  blog.naver.com/jiwon6315 </a:t>
            </a:r>
            <a:endParaRPr lang="ko-KR" altLang="en-US" sz="600" dirty="0">
              <a:solidFill>
                <a:srgbClr val="FFDE53"/>
              </a:solidFill>
            </a:endParaRPr>
          </a:p>
        </p:txBody>
      </p:sp>
      <p:sp>
        <p:nvSpPr>
          <p:cNvPr id="16" name="양쪽 모서리가 둥근 사각형 27">
            <a:extLst>
              <a:ext uri="{FF2B5EF4-FFF2-40B4-BE49-F238E27FC236}">
                <a16:creationId xmlns:a16="http://schemas.microsoft.com/office/drawing/2014/main" xmlns="" id="{4C78D558-6469-4843-B581-F14006C0369D}"/>
              </a:ext>
            </a:extLst>
          </p:cNvPr>
          <p:cNvSpPr/>
          <p:nvPr/>
        </p:nvSpPr>
        <p:spPr>
          <a:xfrm flipV="1">
            <a:off x="3923928" y="606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양쪽 모서리가 둥근 사각형 27">
            <a:extLst>
              <a:ext uri="{FF2B5EF4-FFF2-40B4-BE49-F238E27FC236}">
                <a16:creationId xmlns:a16="http://schemas.microsoft.com/office/drawing/2014/main" xmlns="" id="{3BDD441B-A81B-439A-B2D9-98F7FA878AB4}"/>
              </a:ext>
            </a:extLst>
          </p:cNvPr>
          <p:cNvSpPr/>
          <p:nvPr/>
        </p:nvSpPr>
        <p:spPr>
          <a:xfrm flipV="1">
            <a:off x="4896609" y="-719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xmlns="" id="{A4D371C7-87F4-460F-A6BF-F82699FC4E9B}"/>
              </a:ext>
            </a:extLst>
          </p:cNvPr>
          <p:cNvSpPr/>
          <p:nvPr/>
        </p:nvSpPr>
        <p:spPr>
          <a:xfrm flipV="1">
            <a:off x="5879440" y="-7063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양쪽 모서리가 둥근 사각형 27">
            <a:extLst>
              <a:ext uri="{FF2B5EF4-FFF2-40B4-BE49-F238E27FC236}">
                <a16:creationId xmlns:a16="http://schemas.microsoft.com/office/drawing/2014/main" xmlns="" id="{B796E964-8620-4449-A900-B6318D725D19}"/>
              </a:ext>
            </a:extLst>
          </p:cNvPr>
          <p:cNvSpPr/>
          <p:nvPr/>
        </p:nvSpPr>
        <p:spPr>
          <a:xfrm flipV="1">
            <a:off x="6852121" y="-8388"/>
            <a:ext cx="899592" cy="170522"/>
          </a:xfrm>
          <a:prstGeom prst="round2SameRect">
            <a:avLst/>
          </a:prstGeom>
          <a:solidFill>
            <a:srgbClr val="FFE78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8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a옛날목욕탕L"/>
        <a:ea typeface="a옛날목욕탕L"/>
        <a:cs typeface=""/>
      </a:majorFont>
      <a:minorFont>
        <a:latin typeface="a옛날목욕탕L"/>
        <a:ea typeface="a옛날목욕탕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1095</Words>
  <Application>Microsoft Office PowerPoint</Application>
  <PresentationFormat>화면 슬라이드 쇼(4:3)</PresentationFormat>
  <Paragraphs>284</Paragraphs>
  <Slides>42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굴림</vt:lpstr>
      <vt:lpstr>Arial</vt:lpstr>
      <vt:lpstr>a옛날목욕탕L</vt:lpstr>
      <vt:lpstr>맑은 고딕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nkak's minions template</dc:title>
  <dc:creator>nkak</dc:creator>
  <cp:keywords>blog.naver.com/jiwon6315</cp:keywords>
  <cp:lastModifiedBy>Windows 사용자</cp:lastModifiedBy>
  <cp:revision>92</cp:revision>
  <dcterms:created xsi:type="dcterms:W3CDTF">2015-07-16T23:37:11Z</dcterms:created>
  <dcterms:modified xsi:type="dcterms:W3CDTF">2018-06-18T00:09:41Z</dcterms:modified>
</cp:coreProperties>
</file>